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5"/>
  </p:notesMasterIdLst>
  <p:sldIdLst>
    <p:sldId id="290" r:id="rId2"/>
    <p:sldId id="291" r:id="rId3"/>
    <p:sldId id="293" r:id="rId4"/>
    <p:sldId id="294" r:id="rId5"/>
    <p:sldId id="334" r:id="rId6"/>
    <p:sldId id="404" r:id="rId7"/>
    <p:sldId id="405" r:id="rId8"/>
    <p:sldId id="406" r:id="rId9"/>
    <p:sldId id="407" r:id="rId10"/>
    <p:sldId id="338" r:id="rId11"/>
    <p:sldId id="408" r:id="rId12"/>
    <p:sldId id="409" r:id="rId13"/>
    <p:sldId id="410" r:id="rId14"/>
    <p:sldId id="411" r:id="rId15"/>
    <p:sldId id="412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40" r:id="rId28"/>
    <p:sldId id="413" r:id="rId29"/>
    <p:sldId id="414" r:id="rId30"/>
    <p:sldId id="415" r:id="rId31"/>
    <p:sldId id="389" r:id="rId32"/>
    <p:sldId id="390" r:id="rId33"/>
    <p:sldId id="391" r:id="rId34"/>
    <p:sldId id="392" r:id="rId35"/>
    <p:sldId id="393" r:id="rId36"/>
    <p:sldId id="401" r:id="rId37"/>
    <p:sldId id="402" r:id="rId38"/>
    <p:sldId id="403" r:id="rId39"/>
    <p:sldId id="432" r:id="rId40"/>
    <p:sldId id="395" r:id="rId41"/>
    <p:sldId id="396" r:id="rId42"/>
    <p:sldId id="416" r:id="rId43"/>
    <p:sldId id="417" r:id="rId44"/>
    <p:sldId id="341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397" r:id="rId56"/>
    <p:sldId id="398" r:id="rId57"/>
    <p:sldId id="399" r:id="rId58"/>
    <p:sldId id="428" r:id="rId59"/>
    <p:sldId id="429" r:id="rId60"/>
    <p:sldId id="400" r:id="rId61"/>
    <p:sldId id="431" r:id="rId62"/>
    <p:sldId id="430" r:id="rId63"/>
    <p:sldId id="292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9FA607B-D253-4F05-AE6B-F3D0CEEA6DAA}">
          <p14:sldIdLst>
            <p14:sldId id="290"/>
          </p14:sldIdLst>
        </p14:section>
        <p14:section name="Self Introduction" id="{8B132667-A411-4071-B3EA-93F10286799D}">
          <p14:sldIdLst>
            <p14:sldId id="291"/>
            <p14:sldId id="293"/>
            <p14:sldId id="294"/>
            <p14:sldId id="334"/>
          </p14:sldIdLst>
        </p14:section>
        <p14:section name="Background" id="{9E6FE58C-4C82-430F-9E3B-EC0AE0BEAB90}">
          <p14:sldIdLst>
            <p14:sldId id="404"/>
            <p14:sldId id="405"/>
            <p14:sldId id="406"/>
            <p14:sldId id="407"/>
          </p14:sldIdLst>
        </p14:section>
        <p14:section name="Attack surfaces analysis" id="{1BF1FDA7-69BA-4BE2-8CC2-1E640615C18E}">
          <p14:sldIdLst>
            <p14:sldId id="338"/>
            <p14:sldId id="408"/>
          </p14:sldIdLst>
        </p14:section>
        <p14:section name="- RPC" id="{C12E85D7-3A77-4B4B-8A33-F735C3177CBB}">
          <p14:sldIdLst>
            <p14:sldId id="409"/>
            <p14:sldId id="410"/>
            <p14:sldId id="411"/>
            <p14:sldId id="412"/>
          </p14:sldIdLst>
        </p14:section>
        <p14:section name="-P2P" id="{1FB25C69-7A6B-4A03-828F-835BDBDAA407}">
          <p14:sldIdLst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- Smart Contract" id="{C62EDFAB-082A-4639-871B-257B53555659}">
          <p14:sldIdLst>
            <p14:sldId id="385"/>
            <p14:sldId id="386"/>
            <p14:sldId id="387"/>
            <p14:sldId id="388"/>
          </p14:sldIdLst>
        </p14:section>
        <p14:section name="How to Find Vulnerabilities" id="{7DC0F9F3-8239-471A-8E0C-74CF41DFD744}">
          <p14:sldIdLst>
            <p14:sldId id="340"/>
          </p14:sldIdLst>
        </p14:section>
        <p14:section name="- RPC" id="{2D0872D5-DA86-49D4-9C73-A99C1E75D4FD}">
          <p14:sldIdLst>
            <p14:sldId id="413"/>
            <p14:sldId id="414"/>
            <p14:sldId id="415"/>
          </p14:sldIdLst>
        </p14:section>
        <p14:section name="- p2p" id="{02EDC2C2-1CF4-44C7-AD65-5A1A505C4A88}">
          <p14:sldIdLst>
            <p14:sldId id="389"/>
            <p14:sldId id="390"/>
            <p14:sldId id="391"/>
            <p14:sldId id="392"/>
            <p14:sldId id="393"/>
            <p14:sldId id="401"/>
            <p14:sldId id="402"/>
            <p14:sldId id="403"/>
            <p14:sldId id="432"/>
            <p14:sldId id="395"/>
            <p14:sldId id="396"/>
          </p14:sldIdLst>
        </p14:section>
        <p14:section name="- Smart Contract" id="{86E10C04-F7CE-4F51-ACD6-546601578929}">
          <p14:sldIdLst>
            <p14:sldId id="416"/>
            <p14:sldId id="417"/>
          </p14:sldIdLst>
        </p14:section>
        <p14:section name="Real cases" id="{FF005614-F42E-49A9-B7C7-22B87D8E3BB0}">
          <p14:sldIdLst>
            <p14:sldId id="341"/>
            <p14:sldId id="418"/>
          </p14:sldIdLst>
        </p14:section>
        <p14:section name="- RPC" id="{1BD5B9CF-0852-44F7-8AB4-C10E57B5659E}">
          <p14:sldIdLst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- P2P" id="{C3A3696B-CD0F-4435-84E0-25B7C8F3E79C}">
          <p14:sldIdLst>
            <p14:sldId id="397"/>
            <p14:sldId id="398"/>
            <p14:sldId id="399"/>
            <p14:sldId id="428"/>
          </p14:sldIdLst>
        </p14:section>
        <p14:section name="- Smart Contract" id="{8DE08F8C-EF29-4F03-AB73-5B19899BE8E8}">
          <p14:sldIdLst>
            <p14:sldId id="429"/>
            <p14:sldId id="400"/>
          </p14:sldIdLst>
        </p14:section>
        <p14:section name="Last Page" id="{937B1967-D90D-413C-8EA9-3B2E088B2E8C}">
          <p14:sldIdLst>
            <p14:sldId id="431"/>
            <p14:sldId id="43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02594" initials="T" lastIdx="3" clrIdx="0">
    <p:extLst>
      <p:ext uri="{19B8F6BF-5375-455C-9EA6-DF929625EA0E}">
        <p15:presenceInfo xmlns:p15="http://schemas.microsoft.com/office/powerpoint/2012/main" userId="T10259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D6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1" autoAdjust="0"/>
    <p:restoredTop sz="55759" autoAdjust="0"/>
  </p:normalViewPr>
  <p:slideViewPr>
    <p:cSldViewPr snapToGrid="0" showGuides="1">
      <p:cViewPr varScale="1">
        <p:scale>
          <a:sx n="37" d="100"/>
          <a:sy n="37" d="100"/>
        </p:scale>
        <p:origin x="21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514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75" d="100"/>
        <a:sy n="75" d="100"/>
      </p:scale>
      <p:origin x="0" y="-15543"/>
    </p:cViewPr>
  </p:sorterViewPr>
  <p:notesViewPr>
    <p:cSldViewPr snapToGrid="0">
      <p:cViewPr varScale="1">
        <p:scale>
          <a:sx n="67" d="100"/>
          <a:sy n="67" d="100"/>
        </p:scale>
        <p:origin x="282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1T10:52:52.005" idx="3">
    <p:pos x="10" y="10"/>
    <p:text>Conclusion呢？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CA9E98A-4A42-4F27-91ED-90B6C3C6D3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AED1600-61C4-486E-AE06-9528BFCACE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92969BA-6CEB-441F-A7CC-72FFD39357D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5D09F27-646D-4555-9EE7-E6FDB3E589EF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noProof="0"/>
              <a:t>Textmasterformate durch Klicken bearbeiten</a:t>
            </a:r>
          </a:p>
          <a:p>
            <a:pPr lvl="1"/>
            <a:r>
              <a:rPr lang="de-DE" altLang="en-US" noProof="0"/>
              <a:t>Zweite Ebene</a:t>
            </a:r>
          </a:p>
          <a:p>
            <a:pPr lvl="2"/>
            <a:r>
              <a:rPr lang="de-DE" altLang="en-US" noProof="0"/>
              <a:t>Dritte Ebene</a:t>
            </a:r>
          </a:p>
          <a:p>
            <a:pPr lvl="3"/>
            <a:r>
              <a:rPr lang="de-DE" altLang="en-US" noProof="0"/>
              <a:t>Vierte Ebene</a:t>
            </a:r>
          </a:p>
          <a:p>
            <a:pPr lvl="4"/>
            <a:r>
              <a:rPr lang="de-DE" altLang="en-US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23C27E95-A5AD-4E53-8CA0-4EA1F27989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344595B-CCAA-454E-AC77-8D0A1000A4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</a:defRPr>
            </a:lvl1pPr>
          </a:lstStyle>
          <a:p>
            <a:pPr>
              <a:defRPr/>
            </a:pPr>
            <a:fld id="{3F66711C-5736-4D4D-A8B2-47CE32AAEC0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hello,</a:t>
            </a:r>
            <a:r>
              <a:rPr lang="zh-CN" altLang="en-US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ladies and gentlemen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it’s my honor to be here,</a:t>
            </a:r>
          </a:p>
          <a:p>
            <a:r>
              <a:rPr lang="en-US" altLang="zh-CN" dirty="0"/>
              <a:t>my name is </a:t>
            </a:r>
            <a:r>
              <a:rPr lang="en-US" altLang="zh-CN" dirty="0" err="1"/>
              <a:t>chennan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partner kame wang.</a:t>
            </a:r>
          </a:p>
          <a:p>
            <a:r>
              <a:rPr lang="en-US" altLang="zh-CN" dirty="0"/>
              <a:t>we are come from </a:t>
            </a:r>
            <a:r>
              <a:rPr lang="en-US" altLang="zh-CN" dirty="0" err="1"/>
              <a:t>tencent,zhanlu</a:t>
            </a:r>
            <a:r>
              <a:rPr lang="en-US" altLang="zh-CN" dirty="0"/>
              <a:t> lab</a:t>
            </a:r>
          </a:p>
          <a:p>
            <a:r>
              <a:rPr lang="en-US" altLang="zh-CN" dirty="0"/>
              <a:t>our topic is </a:t>
            </a:r>
            <a:r>
              <a:rPr lang="en-US" altLang="zh-CN" b="0" dirty="0"/>
              <a:t>Security Analysis(an </a:t>
            </a:r>
            <a:r>
              <a:rPr lang="en-US" altLang="zh-CN" b="0" dirty="0" err="1"/>
              <a:t>na</a:t>
            </a:r>
            <a:r>
              <a:rPr lang="en-US" altLang="zh-CN" b="0" dirty="0"/>
              <a:t> le sei </a:t>
            </a:r>
            <a:r>
              <a:rPr lang="en-US" altLang="zh-CN" b="0" dirty="0" err="1"/>
              <a:t>si</a:t>
            </a:r>
            <a:r>
              <a:rPr lang="en-US" altLang="zh-CN" b="0" dirty="0"/>
              <a:t>) on the Attack Surfaces of Blockchain Client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19786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let’s have a look at the different kinds of attack surfaces of blockchain.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9111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attack surfaces of a blockchain network can be divided into 3 major categorizes.</a:t>
            </a:r>
          </a:p>
          <a:p>
            <a:pPr marL="0" indent="0">
              <a:buNone/>
            </a:pPr>
            <a:r>
              <a:rPr lang="en-US" altLang="zh-CN" dirty="0"/>
              <a:t>The first is </a:t>
            </a:r>
            <a:r>
              <a:rPr lang="en-US" altLang="zh-CN" dirty="0" smtClean="0"/>
              <a:t>the RPC interface.</a:t>
            </a:r>
          </a:p>
          <a:p>
            <a:pPr marL="0" indent="0">
              <a:buNone/>
            </a:pPr>
            <a:r>
              <a:rPr lang="en-US" altLang="zh-CN" dirty="0" smtClean="0"/>
              <a:t>RPC </a:t>
            </a:r>
            <a:r>
              <a:rPr lang="en-US" altLang="zh-CN" dirty="0"/>
              <a:t>is short for </a:t>
            </a:r>
            <a:r>
              <a:rPr lang="en-US" altLang="zh-CN" dirty="0" smtClean="0"/>
              <a:t>the remote </a:t>
            </a:r>
            <a:r>
              <a:rPr lang="en-US" altLang="zh-CN" dirty="0"/>
              <a:t>procedure call </a:t>
            </a:r>
            <a:r>
              <a:rPr lang="en-US" altLang="zh-CN" dirty="0" smtClean="0"/>
              <a:t>interface.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second </a:t>
            </a:r>
            <a:r>
              <a:rPr lang="en-US" altLang="zh-CN" dirty="0" smtClean="0"/>
              <a:t>is the </a:t>
            </a:r>
            <a:r>
              <a:rPr lang="en-US" altLang="zh-CN" dirty="0"/>
              <a:t>P2P </a:t>
            </a:r>
            <a:r>
              <a:rPr lang="en-US" altLang="zh-CN" dirty="0" smtClean="0"/>
              <a:t>interface, </a:t>
            </a:r>
            <a:r>
              <a:rPr lang="en-US" altLang="zh-CN" dirty="0"/>
              <a:t>which usually contains three main </a:t>
            </a:r>
            <a:r>
              <a:rPr lang="en-US" altLang="zh-CN" dirty="0" smtClean="0"/>
              <a:t>protocols,</a:t>
            </a:r>
            <a:r>
              <a:rPr lang="en-US" altLang="zh-CN" baseline="0" dirty="0" smtClean="0"/>
              <a:t> which are </a:t>
            </a:r>
            <a:r>
              <a:rPr lang="en-US" altLang="zh-CN" dirty="0" smtClean="0"/>
              <a:t>discovery, synchronization </a:t>
            </a:r>
            <a:r>
              <a:rPr lang="en-US" altLang="zh-CN" dirty="0"/>
              <a:t>and consensus.</a:t>
            </a:r>
          </a:p>
          <a:p>
            <a:pPr marL="0" indent="0">
              <a:buNone/>
            </a:pPr>
            <a:r>
              <a:rPr lang="en-US" altLang="zh-CN" dirty="0"/>
              <a:t>The third is </a:t>
            </a:r>
            <a:r>
              <a:rPr lang="en-US" altLang="zh-CN" dirty="0" smtClean="0"/>
              <a:t>smart </a:t>
            </a:r>
            <a:r>
              <a:rPr lang="en-US" altLang="zh-CN" dirty="0"/>
              <a:t>c</a:t>
            </a:r>
            <a:r>
              <a:rPr lang="en-US" altLang="zh-CN" dirty="0" smtClean="0"/>
              <a:t>ontract</a:t>
            </a:r>
            <a:r>
              <a:rPr lang="en-US" altLang="zh-CN" dirty="0"/>
              <a:t>, whose </a:t>
            </a:r>
            <a:r>
              <a:rPr lang="en-US" altLang="zh-CN" dirty="0" smtClean="0"/>
              <a:t>virtual machine </a:t>
            </a:r>
            <a:r>
              <a:rPr lang="en-US" altLang="zh-CN" dirty="0"/>
              <a:t>is the main attack </a:t>
            </a:r>
            <a:r>
              <a:rPr lang="en-US" altLang="zh-CN" dirty="0" smtClean="0"/>
              <a:t>interface.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5281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Let’s have a look in the the RPC interfaces.</a:t>
            </a: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RPC is a common feature of mainstream blockchain projects.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[CLK]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For a blockchain node, its core feathers contain wallet management,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concurrency mining</a:t>
            </a: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, block validation and P2P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[CLK]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While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a </a:t>
            </a: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node is running, it should provide a way to config functionalities or query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some data of the blockchain.</a:t>
            </a: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[CLK]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RPC interface </a:t>
            </a: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is the major implementation of this kind of UI.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Usually, it is provided in the form of JSON-RPC.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21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Taking Ethereum as an example.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It has many versions of node programs, which are developed in various languages.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The default configurations of these clients only expose their RPC interfaces to local host.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However, the combined address can be configured to public internet address, which will expose its RPC functionalities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As shown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 in the bottom, it can be done by specifying the </a:t>
            </a:r>
            <a:r>
              <a:rPr lang="en-US" altLang="zh-CN" sz="1200" dirty="0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one argument, which is </a:t>
            </a:r>
            <a:r>
              <a:rPr lang="en-US" altLang="zh-CN" sz="1200" dirty="0" err="1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rpcaddr</a:t>
            </a:r>
            <a:r>
              <a:rPr lang="en-US" altLang="zh-CN" sz="1200" dirty="0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.</a:t>
            </a:r>
            <a:endParaRPr lang="en-US" altLang="zh-CN" sz="1200" dirty="0" smtClean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5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Many blockchain projects will divide their interfaces into different modules according to their functions.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For example, the RPC modules of Ethereum can be divided into eth, personal, net, miner and so on.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Some modules are enabled by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default.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As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 shown in the first two boxes,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users </a:t>
            </a: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can query the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enabled module </a:t>
            </a: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list by using </a:t>
            </a:r>
            <a:r>
              <a:rPr lang="zh-CN" altLang="en-US" sz="1200" dirty="0">
                <a:solidFill>
                  <a:schemeClr val="bg1"/>
                </a:solidFill>
              </a:rPr>
              <a:t>rpc_modules </a:t>
            </a:r>
            <a:r>
              <a:rPr lang="en-US" altLang="zh-CN" sz="1200" dirty="0">
                <a:solidFill>
                  <a:schemeClr val="bg1"/>
                </a:solidFill>
              </a:rPr>
              <a:t>interface.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The last box shows that </a:t>
            </a:r>
            <a:r>
              <a:rPr lang="en-US" altLang="zh-CN" sz="1200" dirty="0" err="1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th</a:t>
            </a:r>
            <a:r>
              <a:rPr lang="en-US" altLang="zh-CN" sz="1200" dirty="0" smtClean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list can be configured when starting up a node by specifying one argument, which is </a:t>
            </a:r>
            <a:r>
              <a:rPr lang="en-US" altLang="zh-CN" sz="1200" dirty="0" err="1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rpcapi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sym typeface="+mn-ea"/>
              </a:rPr>
              <a:t>.</a:t>
            </a: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Besides, different client programs may provide their own RPC interfaces and modules, such as an Ethereum client named Parity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It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 is highlighted in red color.</a:t>
            </a:r>
            <a:endParaRPr lang="en-US" altLang="zh-CN" sz="12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64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In summary, if a node binds its RPC onto its public address, these exposed RPC interfaces will under the threat of remote attackers.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0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DF6B2539-4B5F-4988-B606-C0259E70A9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1D6BEDB4-C0AE-43AD-8824-B7AC73B8E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ok,  next is the p2p discover attack surface.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Firstly, p2p network is different from the traditional c/s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doesn’t have a centralized server; each of its nodes can be a server or a client.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Because the nodes getting in and out of the network is very frequent.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Nodes in such a network are unable to maintain a full amount of routing information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requires a way to find the target nodes or resource, that is p2p discover protocol.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564D7A-C194-4E1A-A1E3-EBA15444C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9A667C-F3C9-49CE-B927-53DD57A5B934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5514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Let's take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ethereum's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discovery protocol as an example.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It‘s a protocol based on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kademlia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algorithm.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is shown in the figure, each node keeps a list of seed nodes and a list of neighbor nodes.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seed nodes are fixed that are maintained alive for a long time 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Neighbors nodes are found through the discovery protocol.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protocol is based on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udp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contains four types of packets.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First, the nodes determine connectivity through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pingpong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Then, send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findnode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packet with the target id you're looking for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Your neighbor then returns a set of nodes closest to the target.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Then, you can repeat the process over and over again, like a snowball.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About the implementation details of the protocol, please refer to the source code implementation of Ethereum.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09303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Next is p2p synchronization attack surface.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state of nodes in p2p network is very complicated, some are new nodes, some are offline nodes, and some have high network delay.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So we need the synchronization protocol that lets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all nodes have the same state.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blockchain system, there are usually three types of data synchronization.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They are synchronizing blockchain data, broadcasting block data and broadcasting transaction data.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74212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Let's take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ethereum's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synchronization protocol as an example.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first is synchronizing blockchain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 are some situations to trigger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 example,  When a new node is added, it will synchronize.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a new block is received , synchronization is triggered.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addition, every 10 seconds, it will positively synchronize.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Second is block broadcast.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a new block is mined, it will be broadcasted to the entire network.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addition, when a new block is received, it will also be broadcasted.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third is </a:t>
            </a:r>
            <a:r>
              <a:rPr lang="en-US" altLang="zh-CN" dirty="0"/>
              <a:t>Transaction Broadcast.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a new </a:t>
            </a:r>
            <a:r>
              <a:rPr lang="en-US" altLang="zh-CN" dirty="0"/>
              <a:t>transaction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is received, it will be broadcasted to the entire network.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you send a </a:t>
            </a:r>
            <a:r>
              <a:rPr lang="en-US" altLang="zh-CN" dirty="0"/>
              <a:t>transaction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it will also be broadcasted.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2717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 of all, let me introduce myself</a:t>
            </a:r>
            <a:endParaRPr lang="en-US" altLang="zh-CN" dirty="0"/>
          </a:p>
          <a:p>
            <a:r>
              <a:rPr lang="en-US" altLang="zh-CN" dirty="0" err="1"/>
              <a:t>i’m</a:t>
            </a:r>
            <a:r>
              <a:rPr lang="en-US" altLang="zh-CN" dirty="0"/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security researcher</a:t>
            </a:r>
            <a:r>
              <a:rPr lang="en-US" altLang="zh-CN" dirty="0"/>
              <a:t> , my research mainly focuses on the security of </a:t>
            </a:r>
            <a:r>
              <a:rPr lang="en-US" altLang="zh-CN" dirty="0" err="1"/>
              <a:t>blockchain,windows</a:t>
            </a:r>
            <a:r>
              <a:rPr lang="en-US" altLang="zh-CN" dirty="0"/>
              <a:t> kernel and virtualization.</a:t>
            </a:r>
          </a:p>
          <a:p>
            <a:endParaRPr lang="en-US" altLang="zh-CN" dirty="0"/>
          </a:p>
          <a:p>
            <a:r>
              <a:rPr lang="en-US" altLang="zh-CN" dirty="0"/>
              <a:t>Hi, I am Kame Wang.</a:t>
            </a:r>
          </a:p>
          <a:p>
            <a:r>
              <a:rPr lang="en-US" altLang="zh-CN" dirty="0"/>
              <a:t>I am a PhD of ……</a:t>
            </a:r>
          </a:p>
          <a:p>
            <a:r>
              <a:rPr lang="en-US" altLang="zh-CN" dirty="0"/>
              <a:t>My research interests include:…..</a:t>
            </a:r>
          </a:p>
          <a:p>
            <a:r>
              <a:rPr lang="en-US" altLang="zh-CN" dirty="0"/>
              <a:t>I used to be a speaker on ACM </a:t>
            </a:r>
            <a:r>
              <a:rPr lang="en-US" altLang="zh-CN" dirty="0" smtClean="0"/>
              <a:t>CCS 2016.</a:t>
            </a:r>
          </a:p>
          <a:p>
            <a:r>
              <a:rPr lang="en-US" altLang="zh-CN" dirty="0" smtClean="0"/>
              <a:t>It </a:t>
            </a:r>
            <a:r>
              <a:rPr lang="en-US" altLang="zh-CN" dirty="0"/>
              <a:t>is one of the top 4 academy conferences on information security.</a:t>
            </a:r>
          </a:p>
          <a:p>
            <a:r>
              <a:rPr lang="en-US" altLang="zh-CN" dirty="0"/>
              <a:t>Last year, I also made a speech on </a:t>
            </a:r>
            <a:r>
              <a:rPr lang="en-US" altLang="zh-CN" dirty="0" err="1"/>
              <a:t>Tsec</a:t>
            </a:r>
            <a:r>
              <a:rPr lang="en-US" altLang="zh-CN" dirty="0"/>
              <a:t> conference which was held in Beijing.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0467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Next is p2p consensus attack surface.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Because the nodes in the blockchain are all equal , each node has the right to generate block.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So how to determine whose block should be added to the chain.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Consensus protocol could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solve this problem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1965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Let's take a look at how the Ethereum’s consensus solves this problem.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 uses the Proof of Work  consensus protocol.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the name suggests, blocks are selected according to their difficulty, also know as 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hashrate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figure is the generation process of the new block.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miner will  Calculate a hash value which combines transactions information, block information, hash for the previous block, and a nonce number.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hash is compared with a target value. If the hash value is less than the target value, the mining is successful; otherwise, the above steps are repeated with another nonce number.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the block is broadcast, the other nodes will validate its difficulty with target value In order to determine whether to accept it or not.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05203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 are a lot of miners in the whole blockchain network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some cases, a node may receive multiple blocks at the same height and both blocks are legal.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 this point, the node will select one block according to the difficulty of the block.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difficulty depends on when the block was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created.And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it also depends the historical difficulty of the chain.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920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ok,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Next is </a:t>
            </a:r>
            <a:r>
              <a:rPr lang="en-US" altLang="zh-CN" dirty="0"/>
              <a:t>Smart contract interpreting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attack surface.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Smart contracts are like the SQL script on a database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is used to implement business logic </a:t>
            </a:r>
            <a:r>
              <a:rPr lang="en-US" altLang="zh-CN" dirty="0"/>
              <a:t>on the blockchain platform.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Its code and data are stored on the blockchain.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Usually a smart contract is a binary array. Just like a Windows PE file, it has its own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smart contract creator develops the contract and sends it to the blockchain nodes.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is transmitted on the basis of transaction.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Users can also invoke smart contracts by sending transactions to nodes.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blockchain nodes is responsible for parsing and executing the smart contract.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685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Let's take a look at how the Ethereum interprets smart contracts.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figure on the right shows the processing of the smart contract.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First, contract developers write source code with scripting languages, such as solidity.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Then, the source code will be compiled to opcodes bytes.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Next, the bytes are sent to the blockchain network using the transaction.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mining block or verifying block, it will be deployed.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Smart contract is executed in a stack-based virtual machine.  also known as  EVM 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evm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is responsible for parsing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opcode and parsing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parameters and performing operations.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left figure lists part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evm‘s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opcode  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such as add,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mul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sub and so on.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11341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Because the smart contract and the client are in different execution contexts.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So, </a:t>
            </a:r>
            <a:r>
              <a:rPr lang="en-US" altLang="zh-CN"/>
              <a:t>contract can’do </a:t>
            </a:r>
            <a:r>
              <a:rPr lang="en-US" altLang="zh-CN" dirty="0"/>
              <a:t>some Client-side operations,.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Thus, the client provides some APIs for the smart contract, which is </a:t>
            </a:r>
            <a:r>
              <a:rPr lang="en-US" altLang="zh-CN" dirty="0" err="1"/>
              <a:t>syscall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You can think of it as a wrapper of opcodes.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67079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Let’s make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ont’s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syscal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as an example.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figure on the right indicates that it has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syscall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opcode 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opcode helps the smart contract developer invoke the various functions provided by the node.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Such as the functions listed on the left figure.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38713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analyzing these attack surfaces, let’s talk about how to find vulnerabilities in them.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9279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If the RPC interfaces are not protected well, it will result in very serious consequences.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Let us learning from a real case.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[CLK]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As early as 2016, one researcher claims that his honeypot has detected remote stealer in the Ethereum Network.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[CLK]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At the beginning of 2018, this kind of attack got reposted by different groups</a:t>
            </a: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Although</a:t>
            </a:r>
            <a:r>
              <a:rPr lang="en-US" altLang="zh-CN" sz="1200" b="0" baseline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these kind of attack have been posted so many times, the attacks </a:t>
            </a: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never </a:t>
            </a: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stop.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[CLK]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By now, one of the most famous attacker’s accounts have stolen more than 44 thousands </a:t>
            </a: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Ethers, which</a:t>
            </a:r>
            <a:r>
              <a:rPr lang="en-US" altLang="zh-CN" sz="1200" b="0" baseline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is the digital concurrency issued by Ethereum.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baseline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This account is still receiving stolen Ethers from day to day.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The stolen</a:t>
            </a:r>
            <a:r>
              <a:rPr lang="en-US" altLang="zh-CN" sz="1200" b="0" baseline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Ethers are</a:t>
            </a:r>
            <a:r>
              <a:rPr lang="en-US" altLang="zh-CN" sz="1200" b="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worth of </a:t>
            </a:r>
            <a:r>
              <a:rPr lang="en-US" altLang="zh-CN" sz="12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more than 5 million US dollars.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29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Let’s </a:t>
            </a:r>
            <a:r>
              <a:rPr lang="en-US" altLang="zh-CN" dirty="0" smtClean="0"/>
              <a:t>check out </a:t>
            </a:r>
            <a:r>
              <a:rPr lang="en-US" altLang="zh-CN" dirty="0"/>
              <a:t>how an attacker </a:t>
            </a:r>
            <a:r>
              <a:rPr lang="en-US" altLang="zh-CN" dirty="0" smtClean="0"/>
              <a:t>can steal </a:t>
            </a:r>
            <a:r>
              <a:rPr lang="en-US" altLang="zh-CN" dirty="0"/>
              <a:t>the Ethers from a victim’s node remotely.</a:t>
            </a:r>
          </a:p>
          <a:p>
            <a:pPr marL="0" indent="0">
              <a:buNone/>
            </a:pPr>
            <a:r>
              <a:rPr lang="en-US" altLang="zh-CN" dirty="0" smtClean="0"/>
              <a:t>First</a:t>
            </a:r>
            <a:r>
              <a:rPr lang="en-US" altLang="zh-CN" baseline="0" dirty="0" smtClean="0"/>
              <a:t> of all</a:t>
            </a:r>
            <a:r>
              <a:rPr lang="en-US" altLang="zh-CN" dirty="0" smtClean="0"/>
              <a:t>, </a:t>
            </a:r>
            <a:r>
              <a:rPr lang="en-US" altLang="zh-CN" dirty="0"/>
              <a:t>he </a:t>
            </a:r>
            <a:r>
              <a:rPr lang="en-US" altLang="zh-CN" dirty="0" smtClean="0"/>
              <a:t>will check if the target </a:t>
            </a:r>
            <a:r>
              <a:rPr lang="en-US" altLang="zh-CN" dirty="0"/>
              <a:t>node’s RPC is open;</a:t>
            </a:r>
          </a:p>
          <a:p>
            <a:pPr marL="0" indent="0">
              <a:buNone/>
            </a:pPr>
            <a:r>
              <a:rPr lang="en-US" altLang="zh-CN" dirty="0"/>
              <a:t>If yes, he will try to query the wallet information from the node;</a:t>
            </a:r>
          </a:p>
          <a:p>
            <a:pPr marL="0" indent="0">
              <a:buNone/>
            </a:pPr>
            <a:r>
              <a:rPr lang="en-US" altLang="zh-CN" dirty="0"/>
              <a:t>Then, he will command the node to send all its balance to the attacker’s account.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The success condition for the third step is that, the victim’s account should be unlocked to allow the Ethers to be sent out.</a:t>
            </a:r>
          </a:p>
          <a:p>
            <a:pPr marL="0" indent="0">
              <a:buNone/>
            </a:pPr>
            <a:r>
              <a:rPr lang="en-US" altLang="zh-CN" dirty="0"/>
              <a:t>There are two different situations: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Situation 1, the attacker knows the password of the victim’s account. </a:t>
            </a:r>
          </a:p>
          <a:p>
            <a:pPr marL="0" indent="0">
              <a:buNone/>
            </a:pPr>
            <a:r>
              <a:rPr lang="en-US" altLang="zh-CN" dirty="0"/>
              <a:t>However this is very hard to achieve.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The other situation is that the account is unlocked by its owner.</a:t>
            </a:r>
          </a:p>
          <a:p>
            <a:pPr marL="0" indent="0">
              <a:buNone/>
            </a:pPr>
            <a:r>
              <a:rPr lang="en-US" altLang="zh-CN" dirty="0"/>
              <a:t>Under this situation, if the account is not relocked manually by the owner, there will be a time window for attacker to invoke </a:t>
            </a:r>
            <a:r>
              <a:rPr lang="en-US" altLang="zh-CN" dirty="0" smtClean="0"/>
              <a:t>the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RPC interface</a:t>
            </a:r>
            <a:r>
              <a:rPr lang="en-US" altLang="zh-CN" baseline="0" dirty="0" smtClean="0"/>
              <a:t> of sending Ethers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0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all come from </a:t>
            </a:r>
            <a:r>
              <a:rPr lang="en-US" altLang="zh-CN" dirty="0" err="1"/>
              <a:t>Zhanlu</a:t>
            </a:r>
            <a:r>
              <a:rPr lang="en-US" altLang="zh-CN" dirty="0"/>
              <a:t> Lab, </a:t>
            </a:r>
            <a:r>
              <a:rPr lang="en-US" altLang="zh-CN" dirty="0" err="1"/>
              <a:t>Tencet</a:t>
            </a:r>
            <a:r>
              <a:rPr lang="en-US" altLang="zh-CN" dirty="0"/>
              <a:t> Inc.</a:t>
            </a:r>
          </a:p>
          <a:p>
            <a:r>
              <a:rPr lang="en-US" altLang="zh-CN" dirty="0"/>
              <a:t>Our leader is one of the most famous hackers from China, whose id is </a:t>
            </a:r>
            <a:r>
              <a:rPr lang="en-US" altLang="zh-CN" dirty="0" err="1"/>
              <a:t>Yuange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He is extremely good at</a:t>
            </a:r>
            <a:r>
              <a:rPr lang="en-US" altLang="zh-CN" baseline="0" dirty="0" smtClean="0"/>
              <a:t> vulnerability mining on Windows system.</a:t>
            </a:r>
            <a:endParaRPr lang="en-US" altLang="zh-CN" dirty="0"/>
          </a:p>
          <a:p>
            <a:r>
              <a:rPr lang="en-US" altLang="zh-CN" dirty="0"/>
              <a:t>In the last year, 3 of our researchers are on the MSRC top100. </a:t>
            </a:r>
          </a:p>
          <a:p>
            <a:r>
              <a:rPr lang="en-US" altLang="zh-CN" dirty="0"/>
              <a:t>We are also the winner of Pwn2Own 2017.</a:t>
            </a:r>
          </a:p>
          <a:p>
            <a:r>
              <a:rPr lang="en-US" altLang="zh-CN" dirty="0"/>
              <a:t>If you are interested on us, you can find us on Twitter.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6274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Let’s make a summary.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Ethereum nodes are vulnerable to RPC attacks because:</a:t>
            </a:r>
          </a:p>
          <a:p>
            <a:pPr marL="228600" indent="-228600">
              <a:spcAft>
                <a:spcPts val="0"/>
              </a:spcAft>
              <a:buFont typeface="Arial" panose="02080604020202020204" charset="0"/>
              <a:buAutoNum type="arabicPeriod"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They expose their sensitive RPC interfaces and implement no effective caller identity authentication;</a:t>
            </a:r>
          </a:p>
          <a:p>
            <a:pPr marL="228600" indent="-228600">
              <a:spcAft>
                <a:spcPts val="0"/>
              </a:spcAft>
              <a:buFont typeface="Arial" panose="02080604020202020204" charset="0"/>
              <a:buAutoNum type="arabicPeriod"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The node programs provide unsafe wallet management, such like unlocked wallet will leave a time window for transactions;</a:t>
            </a:r>
          </a:p>
          <a:p>
            <a:pPr marL="228600" indent="-228600">
              <a:spcAft>
                <a:spcPts val="0"/>
              </a:spcAft>
              <a:buFont typeface="Arial" panose="02080604020202020204" charset="0"/>
              <a:buAutoNum type="arabicPeriod"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All user  nodes are detectable. Otherwise, attackers could not find large amount of victims to steal.</a:t>
            </a: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endParaRPr lang="en-US" altLang="zh-CN" sz="1200" b="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  <a:p>
            <a:pPr marL="0" indent="0">
              <a:spcAft>
                <a:spcPts val="0"/>
              </a:spcAft>
              <a:buFont typeface="Arial" panose="02080604020202020204" charset="0"/>
              <a:buNone/>
            </a:pPr>
            <a:r>
              <a:rPr lang="en-US" altLang="zh-CN" sz="1200" b="0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[CLK]</a:t>
            </a:r>
          </a:p>
          <a:p>
            <a:pPr marL="0" indent="0">
              <a:buNone/>
            </a:pPr>
            <a:r>
              <a:rPr lang="en-US" altLang="zh-CN" dirty="0"/>
              <a:t>Based on these three risk factors, let’s have a check on some other famous blockchain projects.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Bitcoin has implemented very effective RPC caller identity authentications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The interfaces are ether</a:t>
            </a:r>
            <a:r>
              <a:rPr lang="en-US" altLang="zh-CN" baseline="0" dirty="0" smtClean="0"/>
              <a:t> protected by username and password or by keys.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Therefore, it is safe.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EOS network is divided into different levels. </a:t>
            </a:r>
          </a:p>
          <a:p>
            <a:pPr marL="0" indent="0">
              <a:buNone/>
            </a:pPr>
            <a:r>
              <a:rPr lang="en-US" altLang="zh-CN" dirty="0"/>
              <a:t>All the users’ nodes are not connecting with each other by P2P protocol.</a:t>
            </a:r>
          </a:p>
          <a:p>
            <a:pPr marL="0" indent="0">
              <a:buNone/>
            </a:pPr>
            <a:r>
              <a:rPr lang="en-US" altLang="zh-CN" dirty="0"/>
              <a:t>Therefore, even though the other two factors are matched, the threat of RPC attacks in EOS is very limited.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Ripple’s RPC interface don’t provide wallet management.</a:t>
            </a:r>
          </a:p>
          <a:p>
            <a:pPr marL="0" indent="0">
              <a:buNone/>
            </a:pPr>
            <a:r>
              <a:rPr lang="en-US" altLang="zh-CN" dirty="0" smtClean="0"/>
              <a:t>It </a:t>
            </a:r>
            <a:r>
              <a:rPr lang="en-US" altLang="zh-CN" dirty="0"/>
              <a:t>only takes care of publishing </a:t>
            </a:r>
            <a:r>
              <a:rPr lang="en-US" altLang="zh-CN" dirty="0" smtClean="0"/>
              <a:t>transaction</a:t>
            </a:r>
            <a:r>
              <a:rPr lang="en-US" altLang="zh-CN" baseline="0" dirty="0" smtClean="0"/>
              <a:t> messages onto</a:t>
            </a:r>
            <a:r>
              <a:rPr lang="en-US" altLang="zh-CN" dirty="0" smtClean="0"/>
              <a:t> </a:t>
            </a:r>
            <a:r>
              <a:rPr lang="en-US" altLang="zh-CN" dirty="0"/>
              <a:t>the </a:t>
            </a:r>
            <a:r>
              <a:rPr lang="en-US" altLang="zh-CN" dirty="0" smtClean="0"/>
              <a:t>network which</a:t>
            </a:r>
            <a:r>
              <a:rPr lang="en-US" altLang="zh-CN" baseline="0" dirty="0" smtClean="0"/>
              <a:t> is already signed by users</a:t>
            </a:r>
            <a:r>
              <a:rPr lang="en-US" altLang="zh-CN" dirty="0" smtClean="0"/>
              <a:t>, </a:t>
            </a:r>
            <a:r>
              <a:rPr lang="en-US" altLang="zh-CN" dirty="0"/>
              <a:t>so that it is safe.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Lastly, NEO is a blockchain project which matches all these three factors.</a:t>
            </a:r>
          </a:p>
          <a:p>
            <a:pPr marL="0" indent="0">
              <a:buNone/>
            </a:pPr>
            <a:r>
              <a:rPr lang="en-US" altLang="zh-CN" dirty="0"/>
              <a:t>The attacks in its network has already been analyzed by our team and the details will be discussed later.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95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now, let’s talk about how to find bugs in code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Although there are hundreds of blockchain clients, there are few truly independently developed clients.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Most are copies and customizations of classical projects.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So you just should be familiar with several well-known clients.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Such as BTC,ETH,EOS and so 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3794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If you want to fast analyze a new blockchain project, there are some different situations: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If the project is based of a classical project, easy to get started. You can check if it has any n-day bugs.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If it is an independent project, 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firstly, it is not recommended to read the white paper directly, just download the source code, compile and run.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secondly, you can use some tricks to quickly find some obvious bugs.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Finally, you need to go deep into the code. Locate each attack surface and audit them.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81188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Blockchain clients are usually implemented in a variety of languages. Such as </a:t>
            </a:r>
            <a:r>
              <a:rPr lang="en-US" altLang="zh-CN" dirty="0" err="1"/>
              <a:t>c++</a:t>
            </a:r>
            <a:r>
              <a:rPr lang="en-US" altLang="zh-CN" dirty="0"/>
              <a:t>, go, java and so on.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problem with </a:t>
            </a:r>
            <a:r>
              <a:rPr lang="en-US" altLang="zh-CN" dirty="0" err="1"/>
              <a:t>c++</a:t>
            </a:r>
            <a:r>
              <a:rPr lang="en-US" altLang="zh-CN" dirty="0"/>
              <a:t> is obvious, since its pointers are prone to memory access errors.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Other languages also can cause problems, even without Pointers. Such as OOM,OOB and so on.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Even a DOS vulnerability can have a big impact on the blockchain, like breaking mining and breaking user transactions.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It could even cause 51 percent of the attacks.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72540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some common bug situations:</a:t>
            </a:r>
          </a:p>
          <a:p>
            <a:r>
              <a:rPr lang="en-US" altLang="zh-CN" dirty="0"/>
              <a:t>  such as </a:t>
            </a:r>
          </a:p>
          <a:p>
            <a:pPr lvl="1"/>
            <a:r>
              <a:rPr lang="en-US" altLang="zh-CN" dirty="0"/>
              <a:t>Out of bound access.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Integer overflow.</a:t>
            </a:r>
          </a:p>
          <a:p>
            <a:pPr lvl="1"/>
            <a:r>
              <a:rPr lang="en-US" altLang="zh-CN" dirty="0"/>
              <a:t>Type conversion failed..</a:t>
            </a:r>
          </a:p>
          <a:p>
            <a:pPr lvl="1"/>
            <a:r>
              <a:rPr lang="en-US" altLang="zh-CN" dirty="0"/>
              <a:t>The map index does not exist and not checked.</a:t>
            </a:r>
          </a:p>
          <a:p>
            <a:pPr lvl="1"/>
            <a:r>
              <a:rPr lang="en-US" altLang="zh-CN" dirty="0"/>
              <a:t>Allocate memory is too large.</a:t>
            </a:r>
          </a:p>
          <a:p>
            <a:pPr lvl="1"/>
            <a:r>
              <a:rPr lang="en-US" altLang="zh-CN" dirty="0"/>
              <a:t>Race condition.</a:t>
            </a:r>
            <a:br>
              <a:rPr lang="en-US" altLang="zh-CN" dirty="0"/>
            </a:br>
            <a:r>
              <a:rPr lang="en-US" altLang="zh-CN" dirty="0"/>
              <a:t>and so on</a:t>
            </a:r>
          </a:p>
          <a:p>
            <a:endParaRPr lang="en-US" altLang="zh-CN" dirty="0"/>
          </a:p>
          <a:p>
            <a:r>
              <a:rPr lang="en-US" altLang="zh-CN" dirty="0"/>
              <a:t>Most languages have all the above problems.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4856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You could believe that a lot of blockchain code isn't of high quality.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They will have many basic errors.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So you can summarize some vulnerability patterns for the languages you want to study.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Then use the patterns to search the source code directly.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You will be pleasantly surprised.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26187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Let’s make go language as an example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write my own </a:t>
            </a:r>
            <a:r>
              <a:rPr lang="en-US" altLang="zh-CN" dirty="0"/>
              <a:t>patterns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using regular expressions.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can also write more advanced search programs. It might work better.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Firstly, this is a pattern of type conversions.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such as string conversion and integer conversion.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go language, there is an unsafe type-conversion syntax.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Like the code shown in the figure, which will cause panic.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let’s look at an example, this is the result of a search for string type conversions in a blockchain project.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you can see, it uses unsafe type conversions.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Because the converted value can be controlled by an attacker, it can cause panic.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41182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Secondly, this is a pattern of memory allocation.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the go language, you can use ‘make’ to create dynamic array  and initialize its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If the initial size is too large, it will cause out of memory. The program will exit.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 an example that the result of a search for memory allocation in a blockchain project.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memory size is controllable by remote attacker, which will result in out of memory.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46777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Thirdly,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a pattern of integer overflow.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Integer overflow errors are very common, and may have serious consequences.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Pattern matching for integer overflow is not easy.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has a lot of matches and a lot of filtering to do.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 an example that the result of a search for integer overflow in a blockchain project.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‘End’ field and ‘origin’ field can be controlled by attackers.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Integer overflow occurs  when end is less than origin.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65705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 are some other patterns.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Firstly, </a:t>
            </a:r>
            <a:r>
              <a:rPr lang="en-US" altLang="zh-CN" dirty="0"/>
              <a:t>Out of bound access.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 It often happens when arrays are accessed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 So, this regular expression is used to find the code that associated with array access.</a:t>
            </a:r>
            <a:r>
              <a:rPr lang="en-US" altLang="zh-CN" dirty="0"/>
              <a:t>    </a:t>
            </a:r>
          </a:p>
          <a:p>
            <a:r>
              <a:rPr lang="en-US" altLang="zh-CN" dirty="0"/>
              <a:t>Secondly , </a:t>
            </a:r>
            <a:r>
              <a:rPr lang="en-US" altLang="zh-CN" dirty="0" smtClean="0"/>
              <a:t>incorrect map </a:t>
            </a:r>
            <a:r>
              <a:rPr lang="en-US" altLang="zh-CN" dirty="0"/>
              <a:t>index:</a:t>
            </a:r>
          </a:p>
          <a:p>
            <a:r>
              <a:rPr lang="en-US" altLang="zh-CN" dirty="0"/>
              <a:t>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If there is no index in the map, the extracted result will be empty, if there is code to access it with no checking, it will cause problems.</a:t>
            </a:r>
            <a:endParaRPr lang="en-US" altLang="zh-CN" dirty="0"/>
          </a:p>
          <a:p>
            <a:r>
              <a:rPr lang="en-US" altLang="zh-CN" dirty="0"/>
              <a:t>   To find out this problem, </a:t>
            </a:r>
            <a:r>
              <a:rPr lang="en-US" altLang="zh-CN" dirty="0" smtClean="0"/>
              <a:t>first of all you should </a:t>
            </a:r>
            <a:r>
              <a:rPr lang="en-US" altLang="zh-CN" dirty="0"/>
              <a:t>get all map objects by find “make map”, and then check it usage by reference.</a:t>
            </a:r>
          </a:p>
          <a:p>
            <a:r>
              <a:rPr lang="en-US" altLang="zh-CN" dirty="0"/>
              <a:t>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Many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have the ability to find references.</a:t>
            </a:r>
            <a:endParaRPr lang="en-US" altLang="zh-CN" dirty="0"/>
          </a:p>
          <a:p>
            <a:r>
              <a:rPr lang="en-US" altLang="zh-CN" dirty="0"/>
              <a:t>Thirdly,</a:t>
            </a:r>
          </a:p>
          <a:p>
            <a:r>
              <a:rPr lang="en-US" altLang="zh-CN" dirty="0"/>
              <a:t>Race condition: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often happens in multithreading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Therefore,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 look for multithreaded functions and audit the code of them.</a:t>
            </a:r>
          </a:p>
          <a:p>
            <a:r>
              <a:rPr lang="en-US" altLang="zh-CN" dirty="0"/>
              <a:t>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can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focus on pipes, global variables, and other resources shared by multiple threads.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Notice that the above patterns are all based on the go syntax.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Different languages have different syntax, you need to write patterns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other languages.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0902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agenda of our talk is here.</a:t>
            </a:r>
          </a:p>
          <a:p>
            <a:r>
              <a:rPr lang="en-US" altLang="zh-CN" dirty="0"/>
              <a:t>We will firstly introduce the background of our research.</a:t>
            </a:r>
          </a:p>
          <a:p>
            <a:r>
              <a:rPr lang="en-US" altLang="zh-CN" dirty="0"/>
              <a:t>And then, the attack </a:t>
            </a:r>
            <a:r>
              <a:rPr lang="en-US" altLang="zh-CN" dirty="0" smtClean="0"/>
              <a:t>surfaces of block chain nodes </a:t>
            </a:r>
            <a:r>
              <a:rPr lang="en-US" altLang="zh-CN" dirty="0"/>
              <a:t>will be presented.</a:t>
            </a:r>
          </a:p>
          <a:p>
            <a:r>
              <a:rPr lang="en-US" altLang="zh-CN" dirty="0"/>
              <a:t>Thirdly, we will show some tricks to find vulnerabilities in these attack surfaces.</a:t>
            </a:r>
          </a:p>
          <a:p>
            <a:r>
              <a:rPr lang="en-US" altLang="zh-CN" dirty="0"/>
              <a:t>Some real cases of vulnerabilities will also be presented.</a:t>
            </a:r>
          </a:p>
          <a:p>
            <a:r>
              <a:rPr lang="en-US" altLang="zh-CN" dirty="0"/>
              <a:t>In the end, we will make a short conclusion.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40454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If you want to find more vulnerabilities, you need to go deep into the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will take more time, because you need to understand all kinds of protocols and algorithms.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also has some tricks. You just need to </a:t>
            </a:r>
            <a:r>
              <a:rPr lang="en-US" altLang="zh-CN" dirty="0"/>
              <a:t>follow the direction of the attack surfaces, then you won't get lost in the ocean of code.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62195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 to </a:t>
            </a:r>
            <a:r>
              <a:rPr lang="en-US" altLang="zh-CN" dirty="0"/>
              <a:t>locate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the attack surface?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 course, it's certainly possible to read the entire code.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However, this is time-consuming.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Here, I'll give you some quick ways to locate it.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firstly:</a:t>
            </a:r>
          </a:p>
          <a:p>
            <a:r>
              <a:rPr lang="en-US" altLang="zh-CN" dirty="0"/>
              <a:t>guess the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Functionalities</a:t>
            </a:r>
            <a:r>
              <a:rPr lang="en-US" altLang="zh-CN" dirty="0"/>
              <a:t> base on the file names.</a:t>
            </a:r>
          </a:p>
          <a:p>
            <a:pPr lvl="1"/>
            <a:r>
              <a:rPr lang="en-US" altLang="zh-CN" dirty="0"/>
              <a:t>We are more concerned about “p2p”,”rpc”,”mesage” and so on.</a:t>
            </a:r>
          </a:p>
          <a:p>
            <a:r>
              <a:rPr lang="en-US" altLang="zh-CN" dirty="0"/>
              <a:t>secondly:</a:t>
            </a:r>
          </a:p>
          <a:p>
            <a:r>
              <a:rPr lang="en-US" altLang="zh-CN" dirty="0"/>
              <a:t>we Search source code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with keywords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num1 “switch” ,Many protocols have a switch for parsing.</a:t>
            </a:r>
          </a:p>
          <a:p>
            <a:endParaRPr lang="en-US" altLang="zh-CN" dirty="0"/>
          </a:p>
          <a:p>
            <a:r>
              <a:rPr lang="en-US" altLang="zh-CN" dirty="0"/>
              <a:t>num2 “send” or “</a:t>
            </a:r>
            <a:r>
              <a:rPr lang="en-US" altLang="zh-CN" dirty="0" err="1"/>
              <a:t>recv</a:t>
            </a:r>
            <a:r>
              <a:rPr lang="en-US" altLang="zh-CN" dirty="0"/>
              <a:t>” or “</a:t>
            </a:r>
            <a:r>
              <a:rPr lang="en-US" altLang="zh-CN" dirty="0" err="1"/>
              <a:t>server.start</a:t>
            </a:r>
            <a:r>
              <a:rPr lang="en-US" altLang="zh-CN" dirty="0"/>
              <a:t>”:</a:t>
            </a:r>
          </a:p>
          <a:p>
            <a:r>
              <a:rPr lang="en-US" altLang="zh-CN" dirty="0"/>
              <a:t>these are network-related codes.</a:t>
            </a:r>
          </a:p>
          <a:p>
            <a:endParaRPr lang="en-US" altLang="zh-CN" dirty="0"/>
          </a:p>
          <a:p>
            <a:r>
              <a:rPr lang="en-US" altLang="zh-CN" dirty="0"/>
              <a:t>num3</a:t>
            </a:r>
            <a:r>
              <a:rPr lang="zh-CN" altLang="en-US" dirty="0"/>
              <a:t> </a:t>
            </a:r>
            <a:r>
              <a:rPr lang="en-US" altLang="zh-CN" dirty="0"/>
              <a:t>“message” or “packet”:</a:t>
            </a:r>
          </a:p>
          <a:p>
            <a:r>
              <a:rPr lang="en-US" altLang="zh-CN" dirty="0"/>
              <a:t>these are the code associated with the packet or message.</a:t>
            </a:r>
          </a:p>
          <a:p>
            <a:endParaRPr lang="en-US" altLang="zh-CN" dirty="0"/>
          </a:p>
          <a:p>
            <a:r>
              <a:rPr lang="en-US" altLang="zh-CN" dirty="0"/>
              <a:t>num4 “marshal” or “serialize”:</a:t>
            </a:r>
          </a:p>
          <a:p>
            <a:r>
              <a:rPr lang="en-US" altLang="zh-CN" dirty="0"/>
              <a:t>Find the code associated with marshal.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example,this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is a typical message parsing entry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contains key words such as switch, message, and deserialization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When we find these key points, it is much easier to audit around them.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38263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smart contract Virtual Machine vulnerability mining, we</a:t>
            </a:r>
            <a:r>
              <a:rPr lang="zh-CN" altLang="en-US" dirty="0"/>
              <a:t> </a:t>
            </a:r>
            <a:r>
              <a:rPr lang="en-US" altLang="zh-CN" dirty="0"/>
              <a:t>can do fuzzing or code auditing.</a:t>
            </a:r>
          </a:p>
          <a:p>
            <a:endParaRPr lang="en-US" altLang="zh-CN" dirty="0"/>
          </a:p>
          <a:p>
            <a:r>
              <a:rPr lang="en-US" altLang="zh-CN" dirty="0"/>
              <a:t>The contracts, which are deployed and called in the blockchain networks are all serialized data following certain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If we can write a wrapper for some certain functionalities such like parsing and interpreting, then it is  suitable to do format fuzzing.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Of course, code auditing is also suitable in this situation.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requires us to have a deep understanding on the implementation of the entire VM to help locate vulnerable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Sometimes fuzzing can help to locate code segments with low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9904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 presents a real case of fuzzing with AFL on the smart contract runtime of EOS nodes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EOS node implement its smart contract runtime based on two 3</a:t>
            </a:r>
            <a:r>
              <a:rPr lang="en-US" altLang="zh-CN" baseline="30000" dirty="0" smtClean="0"/>
              <a:t>rd</a:t>
            </a:r>
            <a:r>
              <a:rPr lang="en-US" altLang="zh-CN" baseline="0" dirty="0" smtClean="0"/>
              <a:t>-pary open source projects name WAVM and </a:t>
            </a:r>
            <a:r>
              <a:rPr lang="en-US" altLang="zh-CN" baseline="0" dirty="0" err="1" smtClean="0"/>
              <a:t>Binaryen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I have extracted the wrapper code of WAVM and implemented this one program which can take a bytecode file as an input to make parsing and interpreting.</a:t>
            </a:r>
          </a:p>
          <a:p>
            <a:r>
              <a:rPr lang="en-US" altLang="zh-CN" baseline="0" dirty="0" smtClean="0"/>
              <a:t>Therefore, this program is applicable to AFL fuzzing.</a:t>
            </a:r>
            <a:endParaRPr lang="en-US" altLang="zh-CN" dirty="0"/>
          </a:p>
          <a:p>
            <a:r>
              <a:rPr lang="en-US" altLang="zh-CN" dirty="0"/>
              <a:t>// Sadly, this does not find any new vulnerabilities.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88716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let’s have a </a:t>
            </a:r>
            <a:r>
              <a:rPr lang="en-US" altLang="zh-CN" dirty="0" smtClean="0"/>
              <a:t>look </a:t>
            </a:r>
            <a:r>
              <a:rPr lang="en-US" altLang="zh-CN" dirty="0"/>
              <a:t>at the real cases of vulnerabilities in different attacker interfaces.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65914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section, we will analyze some real vulnerabilities in various top blockchain projects like Ethereum, EOS, BTC , NEO and ONT.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54566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section, we will analyze some real vulnerabilities in various top blockchain projects like Ethereum, EOS, BTC , NEO and ONT.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891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First of all, let’s have a look at the RPC security problems.</a:t>
            </a:r>
          </a:p>
          <a:p>
            <a:pPr marL="0" indent="0">
              <a:buNone/>
            </a:pPr>
            <a:r>
              <a:rPr lang="en-US" altLang="zh-CN" dirty="0"/>
              <a:t>There are two projects found to be vulnerable to this kind of problem as introduced in our previous pages.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Ethereum is the second blockchain project according to its market value and NEO is among the top twenty.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In order to have a comprehensive research on the RPC attacks, we will need to figure out the following three questions:</a:t>
            </a:r>
          </a:p>
          <a:p>
            <a:pPr marL="0" indent="0">
              <a:buNone/>
            </a:pPr>
            <a:r>
              <a:rPr lang="en-US" altLang="zh-CN" dirty="0"/>
              <a:t>……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88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In order to figure out these questions, we have developed an analysis system.</a:t>
            </a:r>
          </a:p>
          <a:p>
            <a:pPr marL="0" indent="0">
              <a:buNone/>
            </a:pPr>
            <a:r>
              <a:rPr lang="en-US" altLang="zh-CN" dirty="0"/>
              <a:t>It contains a honeypot, a victim sniffer and a node detector.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honeypot will capture malicious RPC requests and find new attack </a:t>
            </a:r>
            <a:r>
              <a:rPr lang="en-US" altLang="zh-CN" dirty="0" smtClean="0"/>
              <a:t>measures from these</a:t>
            </a:r>
            <a:r>
              <a:rPr lang="en-US" altLang="zh-CN" baseline="0" dirty="0" smtClean="0"/>
              <a:t> requests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victim sniffer will find out the nodes in the blockchain network whose RPC interfaces are exposed.</a:t>
            </a:r>
          </a:p>
          <a:p>
            <a:pPr marL="0" indent="0">
              <a:buNone/>
            </a:pPr>
            <a:r>
              <a:rPr lang="en-US" altLang="zh-CN" dirty="0"/>
              <a:t>The node detector is a special component which can found all nodes in the target blockchain network.</a:t>
            </a:r>
          </a:p>
          <a:p>
            <a:pPr marL="0" indent="0">
              <a:buNone/>
            </a:pPr>
            <a:r>
              <a:rPr lang="en-US" altLang="zh-CN" dirty="0"/>
              <a:t>It is the basic of the other two component.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863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First of all, let’s see how to implement a node detector.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basic idea is to query the all already-known nodes about their neighbor node lists.</a:t>
            </a:r>
          </a:p>
          <a:p>
            <a:pPr marL="0" indent="0">
              <a:buNone/>
            </a:pPr>
            <a:r>
              <a:rPr lang="en-US" altLang="zh-CN" dirty="0"/>
              <a:t>This can be implemented by modifying the source code of nodes or imitating the P2P protocol ourselves.</a:t>
            </a:r>
          </a:p>
          <a:p>
            <a:pPr marL="0" indent="0">
              <a:buNone/>
            </a:pPr>
            <a:r>
              <a:rPr lang="en-US" altLang="zh-CN" dirty="0"/>
              <a:t>The effect of this component is that:</a:t>
            </a:r>
          </a:p>
          <a:p>
            <a:pPr marL="0" indent="0">
              <a:buNone/>
            </a:pPr>
            <a:r>
              <a:rPr lang="en-US" altLang="zh-CN" dirty="0"/>
              <a:t>On one hand, it can make the honeypot easier to be found by attackers if they are deployed on one network device;</a:t>
            </a:r>
          </a:p>
          <a:p>
            <a:pPr marL="0" indent="0">
              <a:buNone/>
            </a:pPr>
            <a:r>
              <a:rPr lang="en-US" altLang="zh-CN" dirty="0"/>
              <a:t>On the other hand, it can provide a candidate list for the Victim Sniffer to find vulnerable nodes.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6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29459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Honeypot is another component in this system.</a:t>
            </a:r>
          </a:p>
          <a:p>
            <a:pPr marL="0" indent="0">
              <a:buNone/>
            </a:pPr>
            <a:r>
              <a:rPr lang="en-US" altLang="zh-CN" dirty="0"/>
              <a:t>The basic idea is to capture request, craft response and make record.</a:t>
            </a:r>
          </a:p>
          <a:p>
            <a:pPr marL="0" indent="0">
              <a:buNone/>
            </a:pPr>
            <a:r>
              <a:rPr lang="en-US" altLang="zh-CN" dirty="0"/>
              <a:t>To ensure the authenticity of the response, we can deploy a normal node for the honeypot to query data.</a:t>
            </a:r>
          </a:p>
          <a:p>
            <a:pPr marL="0" indent="0">
              <a:buNone/>
            </a:pPr>
            <a:r>
              <a:rPr lang="en-US" altLang="zh-CN" dirty="0"/>
              <a:t>In this way, we only need to craft responses for some special interfaces.</a:t>
            </a:r>
          </a:p>
          <a:p>
            <a:pPr marL="0" indent="0">
              <a:buNone/>
            </a:pPr>
            <a:r>
              <a:rPr lang="en-US" altLang="zh-CN" dirty="0"/>
              <a:t>There are two kinds of special interfaces:</a:t>
            </a:r>
          </a:p>
          <a:p>
            <a:pPr marL="0" indent="0">
              <a:buNone/>
            </a:pPr>
            <a:r>
              <a:rPr lang="en-US" altLang="zh-CN" dirty="0"/>
              <a:t>The first are the interfaces that can be leveraged to query sensitive </a:t>
            </a:r>
            <a:r>
              <a:rPr lang="en-US" altLang="zh-CN" dirty="0" smtClean="0"/>
              <a:t>data, suc</a:t>
            </a:r>
            <a:r>
              <a:rPr lang="en-US" altLang="zh-CN" baseline="0" dirty="0" smtClean="0"/>
              <a:t>h as account addresses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The second are those interfaces that have been found to be leveraged by attackers.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256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/>
              <a:t>Victim Sniffer is the third component. </a:t>
            </a:r>
          </a:p>
          <a:p>
            <a:pPr marL="0" indent="0">
              <a:buNone/>
            </a:pPr>
            <a:r>
              <a:rPr lang="en-US" altLang="zh-CN" b="0" dirty="0"/>
              <a:t>It is used to find all the vulnerable nodes in the blockchain network.</a:t>
            </a:r>
          </a:p>
          <a:p>
            <a:pPr marL="0" indent="0">
              <a:buNone/>
            </a:pPr>
            <a:r>
              <a:rPr lang="en-US" altLang="zh-CN" b="0" dirty="0"/>
              <a:t>It will take the result of Node Detector as a candidate list for testing, which can help to reduce the candidate list size</a:t>
            </a:r>
            <a:r>
              <a:rPr lang="en-US" altLang="zh-CN" b="0" dirty="0" smtClean="0"/>
              <a:t>.</a:t>
            </a:r>
          </a:p>
          <a:p>
            <a:pPr marL="0" indent="0">
              <a:buNone/>
            </a:pPr>
            <a:r>
              <a:rPr lang="en-US" altLang="zh-CN" b="0" dirty="0" smtClean="0"/>
              <a:t>First</a:t>
            </a:r>
            <a:r>
              <a:rPr lang="en-US" altLang="zh-CN" b="0" baseline="0" dirty="0" smtClean="0"/>
              <a:t> of all, it will check if the default RPC ports of these candidate nodes are exposed.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b="0" dirty="0"/>
              <a:t>Furthermore, to find vulnerable nodes that have changed the default RPC port, our sniffer will </a:t>
            </a:r>
            <a:r>
              <a:rPr lang="en-US" altLang="zh-CN" b="0" dirty="0" smtClean="0"/>
              <a:t>leverage a very powerful</a:t>
            </a:r>
            <a:r>
              <a:rPr lang="en-US" altLang="zh-CN" b="0" baseline="0" dirty="0" smtClean="0"/>
              <a:t> tool, named</a:t>
            </a:r>
            <a:r>
              <a:rPr lang="en-US" altLang="zh-CN" b="0" dirty="0" smtClean="0"/>
              <a:t> </a:t>
            </a:r>
            <a:r>
              <a:rPr lang="en-US" altLang="zh-CN" b="0" dirty="0" err="1" smtClean="0"/>
              <a:t>Masscan</a:t>
            </a:r>
            <a:r>
              <a:rPr lang="en-US" altLang="zh-CN" b="0" dirty="0" smtClean="0"/>
              <a:t>, </a:t>
            </a:r>
            <a:r>
              <a:rPr lang="en-US" altLang="zh-CN" b="0" dirty="0"/>
              <a:t>to get all the exposed port of a candidate </a:t>
            </a:r>
            <a:r>
              <a:rPr lang="en-US" altLang="zh-CN" b="0" dirty="0" smtClean="0"/>
              <a:t>node</a:t>
            </a:r>
            <a:r>
              <a:rPr lang="en-US" altLang="zh-CN" b="0" baseline="0" dirty="0" smtClean="0"/>
              <a:t> to do further test.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22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This analysis system is firstly applied on Ethereum.</a:t>
            </a:r>
          </a:p>
          <a:p>
            <a:pPr marL="0" indent="0">
              <a:buNone/>
            </a:pPr>
            <a:r>
              <a:rPr lang="en-US" altLang="zh-CN" dirty="0"/>
              <a:t>We have deployed three test nodes on Tencent Cloud which located at Asia, Europe and America.</a:t>
            </a:r>
          </a:p>
          <a:p>
            <a:pPr marL="0" indent="0">
              <a:buNone/>
            </a:pPr>
            <a:r>
              <a:rPr lang="en-US" altLang="zh-CN" dirty="0"/>
              <a:t>The cost of deploying these nodes are not very expensive which are about fourteen US dollars one month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These nodes only have a single</a:t>
            </a:r>
            <a:r>
              <a:rPr lang="en-US" altLang="zh-CN" baseline="0" dirty="0" smtClean="0"/>
              <a:t>-core CPU, 1 GB Memory, 1 or 2 Mbps of bandwidth and 50 BG of storage.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The test lasted for one month.</a:t>
            </a:r>
          </a:p>
          <a:p>
            <a:pPr marL="0" indent="0">
              <a:buNone/>
            </a:pPr>
            <a:r>
              <a:rPr lang="en-US" altLang="zh-CN" dirty="0"/>
              <a:t>The summaries of the test results of different nodes are shown in the second table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baseline="0" dirty="0" smtClean="0"/>
              <a:t>The honeypots have captured tens of millions illegal requests.</a:t>
            </a:r>
          </a:p>
          <a:p>
            <a:pPr marL="0" indent="0">
              <a:buNone/>
            </a:pPr>
            <a:r>
              <a:rPr lang="en-US" altLang="zh-CN" dirty="0" smtClean="0"/>
              <a:t>The node detectors have</a:t>
            </a:r>
            <a:r>
              <a:rPr lang="en-US" altLang="zh-CN" baseline="0" dirty="0" smtClean="0"/>
              <a:t> found as many as 86 thousand nodes.</a:t>
            </a:r>
          </a:p>
          <a:p>
            <a:pPr marL="0" indent="0">
              <a:buNone/>
            </a:pPr>
            <a:r>
              <a:rPr lang="en-US" altLang="zh-CN" dirty="0" smtClean="0"/>
              <a:t>Amount</a:t>
            </a:r>
            <a:r>
              <a:rPr lang="en-US" altLang="zh-CN" baseline="0" dirty="0" smtClean="0"/>
              <a:t> them, more than 1 thousand and 8 hundred nodes are found vulnerable.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2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If we make a deeper study into the test results, we can conclude three finds:</a:t>
            </a:r>
          </a:p>
          <a:p>
            <a:pPr marL="0" indent="0">
              <a:buNone/>
            </a:pPr>
            <a:r>
              <a:rPr lang="en-US" altLang="zh-CN" dirty="0"/>
              <a:t>[CLK] No 1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the stealing targets contain not only Ethers, which are the main digital concurrency issued by Ethereum, but also the Tokens, which are implemented by the smart contract of Ethereum.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[CLK] No 2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victims accounts may under the thread of brute-force attack.</a:t>
            </a:r>
          </a:p>
          <a:p>
            <a:pPr marL="0" indent="0">
              <a:buNone/>
            </a:pPr>
            <a:r>
              <a:rPr lang="en-US" altLang="zh-CN" baseline="0" dirty="0" smtClean="0"/>
              <a:t>According to our honeypots, the password dictionary used by attackers contains more than 7 hundred items.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[CLK] No 3, </a:t>
            </a:r>
            <a:r>
              <a:rPr lang="en-US" altLang="zh-CN" dirty="0" smtClean="0"/>
              <a:t>victims</a:t>
            </a:r>
            <a:r>
              <a:rPr lang="en-US" altLang="zh-CN" baseline="0" dirty="0" smtClean="0"/>
              <a:t> nodes may lose their mining award.</a:t>
            </a:r>
          </a:p>
          <a:p>
            <a:pPr marL="0" indent="0">
              <a:buNone/>
            </a:pPr>
            <a:r>
              <a:rPr lang="en-US" altLang="zh-CN" baseline="0" dirty="0" smtClean="0"/>
              <a:t>Although the captured attackers’ account are not many, there are more than 50 nodes are vulnerable and some of them were just mining during our test.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811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Our analysis system is also deployed on NEO blockchain.</a:t>
            </a:r>
          </a:p>
          <a:p>
            <a:pPr marL="0" indent="0">
              <a:buNone/>
            </a:pPr>
            <a:r>
              <a:rPr lang="en-US" altLang="zh-CN" sz="1200" b="0" dirty="0">
                <a:sym typeface="+mn-ea"/>
              </a:rPr>
              <a:t>Our lab has e</a:t>
            </a:r>
            <a:r>
              <a:rPr lang="en-US" altLang="zh-CN" sz="1200" b="0" dirty="0"/>
              <a:t>xclusively disclosed the attacks on Dec of last year.</a:t>
            </a:r>
          </a:p>
          <a:p>
            <a:pPr marL="0" indent="0">
              <a:buNone/>
            </a:pPr>
            <a:r>
              <a:rPr lang="en-US" altLang="zh-CN" sz="1200" b="0" dirty="0"/>
              <a:t>[CLK] </a:t>
            </a:r>
          </a:p>
          <a:p>
            <a:pPr marL="0" indent="0">
              <a:buNone/>
            </a:pPr>
            <a:r>
              <a:rPr lang="en-US" altLang="zh-CN" sz="1200" b="0" dirty="0"/>
              <a:t>The attack measures captured by our honeypot are shown as the picture.</a:t>
            </a:r>
          </a:p>
          <a:p>
            <a:pPr marL="0" indent="0">
              <a:buNone/>
            </a:pPr>
            <a:r>
              <a:rPr lang="en-US" altLang="zh-CN" sz="1200" b="0" dirty="0"/>
              <a:t>[CLK] </a:t>
            </a:r>
          </a:p>
          <a:p>
            <a:pPr marL="0" indent="0">
              <a:buNone/>
            </a:pPr>
            <a:r>
              <a:rPr lang="en-US" altLang="zh-CN" sz="1200" b="0" dirty="0"/>
              <a:t>The node detector is implemented by analyzing and </a:t>
            </a:r>
            <a:r>
              <a:rPr lang="en-US" altLang="zh-CN" sz="1200" b="0" dirty="0">
                <a:ea typeface="楷体" panose="02010609060101010101" pitchFamily="49" charset="-122"/>
                <a:sym typeface="+mn-ea"/>
              </a:rPr>
              <a:t>i</a:t>
            </a:r>
            <a:r>
              <a:rPr lang="en-US" altLang="zh-CN" sz="1200" dirty="0">
                <a:ea typeface="楷体" panose="02010609060101010101" pitchFamily="49" charset="-122"/>
                <a:sym typeface="+mn-ea"/>
              </a:rPr>
              <a:t>mitating the NEO’s P2P protocol, which successfully detected all the nodes in NEO network.</a:t>
            </a:r>
          </a:p>
          <a:p>
            <a:pPr marL="0" indent="0">
              <a:buNone/>
            </a:pPr>
            <a:r>
              <a:rPr lang="en-US" altLang="zh-CN" sz="1200" b="0" dirty="0">
                <a:ea typeface="楷体" panose="02010609060101010101" pitchFamily="49" charset="-122"/>
                <a:sym typeface="+mn-ea"/>
              </a:rPr>
              <a:t>[CLK]</a:t>
            </a:r>
          </a:p>
          <a:p>
            <a:pPr marL="0" indent="0">
              <a:buNone/>
            </a:pPr>
            <a:r>
              <a:rPr lang="en-US" altLang="zh-CN" sz="1200" b="0" dirty="0">
                <a:ea typeface="楷体" panose="02010609060101010101" pitchFamily="49" charset="-122"/>
                <a:sym typeface="+mn-ea"/>
              </a:rPr>
              <a:t>Our victim detector has found more than thirteen percent of the NEO nodes are under the threat of remote RPC attack.</a:t>
            </a:r>
          </a:p>
          <a:p>
            <a:pPr marL="0" indent="0">
              <a:buNone/>
            </a:pPr>
            <a:endParaRPr lang="en-US" altLang="zh-CN" sz="1200" b="0" dirty="0"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200" b="0" dirty="0">
                <a:ea typeface="楷体" panose="02010609060101010101" pitchFamily="49" charset="-122"/>
                <a:sym typeface="+mn-ea"/>
              </a:rPr>
              <a:t>In conclusion, the RPC attacks in different blockchain projects have similarities.</a:t>
            </a:r>
          </a:p>
          <a:p>
            <a:pPr marL="0" indent="0">
              <a:buNone/>
            </a:pPr>
            <a:r>
              <a:rPr lang="en-US" altLang="zh-CN" sz="1200" b="0" dirty="0">
                <a:ea typeface="楷体" panose="02010609060101010101" pitchFamily="49" charset="-122"/>
                <a:sym typeface="+mn-ea"/>
              </a:rPr>
              <a:t>The analysis system we shared here is portable for them.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930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Next, let's look at an example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ethereum's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discovery protocol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problem occurred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discovery protocol when checking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topicRegister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packets.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field of the packet is defined as Unsigned integer type, which is not converted to integer when checked, resulting in check failure and overflow access.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Attackers can modify the client code, call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sendTopicRegister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function to set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-1.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will cause remote DOS to the target node.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fix for the bug is as simple as converting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integer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1814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Next, let's look at an example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synchronization protocol.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problem occurs in the synchronization protocol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ethereum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light node when processing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GetBlockHeadersMsg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messages.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shown in the figure, the skip field of the packet is controllable by attacker.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 there is no check for integer overflow when it pluses one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leads to out-of-bounds access.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 attacker can modify the client and send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GetBlockHeadersMsg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message that sets the skip field to -1.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will cause the target node DOS.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19831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a case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ont's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p2p consensus protocol.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problem occurs in the DBFT consensus protocol in ONT when processing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PrepareRequest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messages.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shown in the figure, it creates an array by length.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however the length is controllable by attacker.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 there is no check for its value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leads to out of memory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 attacker can modify the client and send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PrepareRequest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message that sets the length field to -1,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will cause the target node DOS.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79514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vulnerability has a CVE number.</a:t>
            </a:r>
          </a:p>
          <a:p>
            <a:r>
              <a:rPr lang="en-US" altLang="zh-CN" dirty="0"/>
              <a:t>The vulnerable program, </a:t>
            </a:r>
            <a:r>
              <a:rPr lang="en-US" altLang="zh-CN" dirty="0" err="1"/>
              <a:t>BitcoinCore</a:t>
            </a:r>
            <a:r>
              <a:rPr lang="en-US" altLang="zh-CN" dirty="0"/>
              <a:t>, is a popular client of Bitcoin.</a:t>
            </a:r>
          </a:p>
          <a:p>
            <a:endParaRPr lang="en-US" altLang="zh-CN" dirty="0"/>
          </a:p>
          <a:p>
            <a:r>
              <a:rPr lang="en-US" altLang="zh-CN" dirty="0"/>
              <a:t>[CLK]</a:t>
            </a:r>
          </a:p>
          <a:p>
            <a:r>
              <a:rPr lang="en-US" altLang="zh-CN" dirty="0"/>
              <a:t>The vulnerability exists in the transaction validation process of a newly received block.</a:t>
            </a:r>
          </a:p>
          <a:p>
            <a:r>
              <a:rPr lang="en-US" altLang="zh-CN" dirty="0"/>
              <a:t>As shown in this picture, when </a:t>
            </a:r>
            <a:r>
              <a:rPr lang="en-US" altLang="zh-CN" dirty="0" err="1"/>
              <a:t>CheckTransaction</a:t>
            </a:r>
            <a:r>
              <a:rPr lang="en-US" altLang="zh-CN" dirty="0"/>
              <a:t> is called with the third parameter set to True, it will enable the check for duplicate inputs within a transaction.</a:t>
            </a:r>
          </a:p>
          <a:p>
            <a:r>
              <a:rPr lang="en-US" altLang="zh-CN" dirty="0"/>
              <a:t>However, this check is very time consuming.</a:t>
            </a:r>
          </a:p>
          <a:p>
            <a:r>
              <a:rPr lang="en-US" altLang="zh-CN" dirty="0"/>
              <a:t>Therefore, developers disabled it because they believed that the detailed transaction handling code could take good care of these kind of unusual situation.</a:t>
            </a:r>
          </a:p>
          <a:p>
            <a:r>
              <a:rPr lang="en-US" altLang="zh-CN" dirty="0"/>
              <a:t>Unfortunately, it didn’t.</a:t>
            </a:r>
          </a:p>
          <a:p>
            <a:endParaRPr lang="en-US" altLang="zh-CN" dirty="0"/>
          </a:p>
          <a:p>
            <a:r>
              <a:rPr lang="en-US" altLang="zh-CN" dirty="0"/>
              <a:t>[CLK]</a:t>
            </a:r>
          </a:p>
          <a:p>
            <a:r>
              <a:rPr lang="en-US" altLang="zh-CN" dirty="0"/>
              <a:t>Attackers can leverage a malformed block to cause the crash of normal nodes or successfully double spend his balance.</a:t>
            </a:r>
          </a:p>
          <a:p>
            <a:endParaRPr lang="en-US" altLang="zh-CN" dirty="0"/>
          </a:p>
          <a:p>
            <a:r>
              <a:rPr lang="en-US" altLang="zh-CN" dirty="0"/>
              <a:t>[CLK]</a:t>
            </a:r>
          </a:p>
          <a:p>
            <a:r>
              <a:rPr lang="en-US" altLang="zh-CN" dirty="0"/>
              <a:t>To achieve </a:t>
            </a:r>
            <a:r>
              <a:rPr lang="en-US" altLang="zh-CN" dirty="0" err="1"/>
              <a:t>DoS</a:t>
            </a:r>
            <a:r>
              <a:rPr lang="en-US" altLang="zh-CN" dirty="0"/>
              <a:t> attack, tx2 is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forged to contain tx1 as an input twice.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 this attack, tx1 and tx2 is recorded in the same block.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[CLK]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If tx1 is recorded in a previous block, tx2 will not cause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DoS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Instead, other nodes will believe that tx2 is valid, which will result in the double-spend problem.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84863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vulnerability exists in the smart contract interpreting process of EOS nodes.</a:t>
            </a:r>
          </a:p>
          <a:p>
            <a:r>
              <a:rPr lang="en-US" altLang="zh-CN" dirty="0"/>
              <a:t>Its smart contract is in the format of WASM.</a:t>
            </a:r>
          </a:p>
          <a:p>
            <a:endParaRPr lang="en-US" altLang="zh-CN" dirty="0"/>
          </a:p>
          <a:p>
            <a:r>
              <a:rPr lang="en-US" altLang="zh-CN" dirty="0"/>
              <a:t>When a new smart contract is deployed on the network, nodes will parse and interpret its bytecodes.</a:t>
            </a:r>
          </a:p>
          <a:p>
            <a:endParaRPr lang="en-US" altLang="zh-CN" dirty="0"/>
          </a:p>
          <a:p>
            <a:r>
              <a:rPr lang="en-US" altLang="zh-CN" dirty="0"/>
              <a:t>Vulnerability exists in the interpreting process.</a:t>
            </a:r>
          </a:p>
          <a:p>
            <a:r>
              <a:rPr lang="en-US" altLang="zh-CN" dirty="0"/>
              <a:t>At location 1, the variable </a:t>
            </a:r>
            <a:r>
              <a:rPr lang="en-US" altLang="zh-CN" i="1" dirty="0"/>
              <a:t>offset</a:t>
            </a:r>
            <a:r>
              <a:rPr lang="en-US" altLang="zh-CN" dirty="0"/>
              <a:t> is an attacker controllable integer.</a:t>
            </a:r>
          </a:p>
          <a:p>
            <a:r>
              <a:rPr lang="en-US" altLang="zh-CN" dirty="0"/>
              <a:t>Before fix, the value of offset is validated to prevent integer overflow using assert function.</a:t>
            </a:r>
          </a:p>
          <a:p>
            <a:r>
              <a:rPr lang="en-US" altLang="zh-CN" dirty="0"/>
              <a:t>However, </a:t>
            </a:r>
            <a:r>
              <a:rPr lang="en-US" altLang="zh-CN" i="1" dirty="0"/>
              <a:t>assert</a:t>
            </a:r>
            <a:r>
              <a:rPr lang="en-US" altLang="zh-CN" dirty="0"/>
              <a:t> is not applicable for non-debug version.</a:t>
            </a:r>
          </a:p>
          <a:p>
            <a:r>
              <a:rPr lang="en-US" altLang="zh-CN" dirty="0"/>
              <a:t>Therefore, the local variable </a:t>
            </a:r>
            <a:r>
              <a:rPr lang="en-US" altLang="zh-CN" i="1" dirty="0"/>
              <a:t>table </a:t>
            </a:r>
            <a:r>
              <a:rPr lang="en-US" altLang="zh-CN" i="0" dirty="0"/>
              <a:t>will be leveraged to implement out of bound write at location 3.</a:t>
            </a:r>
          </a:p>
          <a:p>
            <a:r>
              <a:rPr lang="en-US" altLang="zh-CN" i="0" dirty="0"/>
              <a:t>To exploit this vulnerability, we can overwrite another module’s opcode and then invoke this module to do arbitrary memory read and write.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6338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nature of block chain is a distributed ledger on a P2P network.</a:t>
            </a: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Taking the top public blockchain project as an example.</a:t>
            </a: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user’s digital concurrency account is a pair of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public key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 private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key;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address of an account is the hash of the public key.</a:t>
            </a: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If a user want to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make a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transaction, he will need to sign the transaction message using his private key and broadcast it onto the P2P network.</a:t>
            </a: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message will include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account address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sender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and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receiver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and the account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of digital concurrency and so on.</a:t>
            </a:r>
          </a:p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Blocks can be regarded as pages of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ledger.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Block chain can be thought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like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that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these ledger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pages are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linked together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link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is usually implemented by record the hash of the previous block into the data of the current block.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 public blockchain project, the generator of new blocks can get award in the format of digital concurrency.</a:t>
            </a:r>
          </a:p>
          <a:p>
            <a:pPr marL="0" indent="0"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process of generating new blocks are called mining.</a:t>
            </a:r>
          </a:p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40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This is a problem that occurs in the smart contract API for EOS.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function of the API is to calculate a multiplication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 has an error checking for overflow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problem is very subtle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As shown in the figure, its check is implemented from the source code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However when compiled to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wasm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the assert check is optimized.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Therefore, the overflow check fails.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56704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let’s make a conclusion.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6711C-5736-4D4D-A8B2-47CE32AAEC0D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545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On 2017, represented by Bitcoin, the explosive price rise of digital concurrencies has attracted a lot of attention and interests on blockchain technique.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Besides public block chains, which are usually used to issue digital concurrency, companies are more focus on how to apply blockchain technique on real projects. </a:t>
            </a:r>
          </a:p>
          <a:p>
            <a:pPr marL="0" indent="0">
              <a:buNone/>
            </a:pPr>
            <a:r>
              <a:rPr lang="en-US" altLang="zh-CN" dirty="0"/>
              <a:t>The finical companies are most interested on this new technique.</a:t>
            </a:r>
          </a:p>
          <a:p>
            <a:pPr marL="0" indent="0">
              <a:buNone/>
            </a:pPr>
            <a:r>
              <a:rPr lang="en-US" altLang="zh-CN" dirty="0"/>
              <a:t>Furthermore, the cloud service providers are also providing solutions for blockchain network.</a:t>
            </a:r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Many countries are also very supportive for blockchain technique.</a:t>
            </a:r>
          </a:p>
          <a:p>
            <a:pPr marL="0" indent="0">
              <a:buNone/>
            </a:pPr>
            <a:r>
              <a:rPr lang="en-US" altLang="zh-CN" dirty="0"/>
              <a:t>For example, on June 2015,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America released some sweeping new rules for licensing virtual-currency businesses in New York state.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// Canada: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Canada Has Been Experimenting With A Digital Fiat Currency Called CAD-COIN</a:t>
            </a:r>
            <a:endParaRPr lang="en-US" altLang="zh-CN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// European Union: </a:t>
            </a:r>
            <a:r>
              <a:rPr lang="en-US" altLang="zh-CN" dirty="0"/>
              <a:t>Seven southern European Union member states have released a declaration calling for help in the promotion of Distributed Ledger Technology’s (DLT) use in the region, the Financial Times (FT) reports Dec 2018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5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In sharp contrast to the rapid rise of blockchain technology, the security of blockchain ecosystem is very fragile.</a:t>
            </a:r>
          </a:p>
          <a:p>
            <a:pPr marL="0" indent="0">
              <a:buNone/>
            </a:pPr>
            <a:r>
              <a:rPr lang="en-US" altLang="zh-CN" dirty="0"/>
              <a:t>Various attacks have been reported in recent years.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Most direct attacks are targeting on owners of digital concurrency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The wallet</a:t>
            </a:r>
            <a:r>
              <a:rPr lang="en-US" altLang="zh-CN" baseline="0" dirty="0" smtClean="0"/>
              <a:t> clients are the most attractive target.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Second type of attacks are targeting on trading platforms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These attacks</a:t>
            </a:r>
            <a:r>
              <a:rPr lang="en-US" altLang="zh-CN" baseline="0" dirty="0" smtClean="0"/>
              <a:t> will result in very serious financial losses.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The last </a:t>
            </a:r>
            <a:r>
              <a:rPr lang="en-US" altLang="zh-CN" dirty="0" smtClean="0"/>
              <a:t>attack</a:t>
            </a:r>
            <a:r>
              <a:rPr lang="en-US" altLang="zh-CN" baseline="0" dirty="0" smtClean="0"/>
              <a:t> type</a:t>
            </a:r>
            <a:r>
              <a:rPr lang="en-US" altLang="zh-CN" dirty="0" smtClean="0"/>
              <a:t> </a:t>
            </a:r>
            <a:r>
              <a:rPr lang="en-US" altLang="zh-CN" dirty="0"/>
              <a:t>is targeting at the blockchain </a:t>
            </a:r>
            <a:r>
              <a:rPr lang="en-US" altLang="zh-CN" dirty="0" smtClean="0"/>
              <a:t>nodes.</a:t>
            </a:r>
          </a:p>
          <a:p>
            <a:pPr marL="0" indent="0">
              <a:buNone/>
            </a:pPr>
            <a:r>
              <a:rPr lang="en-US" altLang="zh-CN" dirty="0" smtClean="0"/>
              <a:t>Some</a:t>
            </a:r>
            <a:r>
              <a:rPr lang="en-US" altLang="zh-CN" baseline="0" dirty="0" smtClean="0"/>
              <a:t> common vulnerabilities may exist in the code of blockchain nodes.</a:t>
            </a:r>
          </a:p>
          <a:p>
            <a:pPr marL="0" indent="0">
              <a:buNone/>
            </a:pPr>
            <a:r>
              <a:rPr lang="en-US" altLang="zh-CN" baseline="0" dirty="0" smtClean="0"/>
              <a:t>Because of the huge amount of nodes, the attacks on these vulnerabilities can also result in a large scare of losses.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84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In summary</a:t>
            </a:r>
            <a:r>
              <a:rPr lang="en-US" altLang="zh-CN" dirty="0" smtClean="0"/>
              <a:t>, blockchain is </a:t>
            </a:r>
            <a:r>
              <a:rPr lang="en-US" altLang="zh-CN" dirty="0"/>
              <a:t>….</a:t>
            </a:r>
          </a:p>
          <a:p>
            <a:pPr marL="0" indent="0">
              <a:buNone/>
            </a:pPr>
            <a:r>
              <a:rPr lang="en-US" altLang="zh-CN" dirty="0" smtClean="0"/>
              <a:t>However,</a:t>
            </a:r>
            <a:r>
              <a:rPr lang="en-US" altLang="zh-CN" baseline="0" dirty="0" smtClean="0"/>
              <a:t> its ecosystem is ….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[CLK]</a:t>
            </a:r>
          </a:p>
          <a:p>
            <a:pPr marL="0" indent="0">
              <a:buNone/>
            </a:pPr>
            <a:r>
              <a:rPr lang="en-US" altLang="zh-CN" dirty="0"/>
              <a:t>Therefore, it is …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19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D3A4EAA-DDB8-4F40-BD98-B13394AD3D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33650" y="4521200"/>
            <a:ext cx="6024563" cy="806450"/>
          </a:xfrm>
        </p:spPr>
        <p:txBody>
          <a:bodyPr/>
          <a:lstStyle>
            <a:lvl1pPr algn="r">
              <a:lnSpc>
                <a:spcPct val="110000"/>
              </a:lnSpc>
              <a:defRPr sz="32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17C05ED-4886-4ED6-9A8A-07AC4625904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36825" y="5359400"/>
            <a:ext cx="6029325" cy="541338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8849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075EC-8B4B-4F6C-B6E5-FD040211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7591F4-019A-472E-8CD7-A0B083A7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C801BF-8212-4554-91D8-70C2C51176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FF0A90C-C93A-48FD-B0BF-0F9ACE34CEC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0E020F1-5BE5-468D-955C-B0F2076FE4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468144-33EF-4814-BCCA-B0E0B6D79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89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F6ACC6-EB8B-4B6B-93B7-F160D19C6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3050" y="176213"/>
            <a:ext cx="2063750" cy="584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6E0BE0-9CD9-4960-B18C-27F77B4E3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1800" y="176213"/>
            <a:ext cx="6038850" cy="58420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A25A9A9-636A-46AE-A863-CE5018021F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C463676-1384-4E3B-9DFD-3EF99D0AD5C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6EAB643-764D-4EEE-9FE1-6E85AA960D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2EA69-2AD5-490E-A640-7169EC7E84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35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8D360-954E-416D-9886-CE5C7D1D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C7A75-4B25-41B4-8A06-0184B1804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646092-E7CC-4960-BFA6-5536D71B4B4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414CF1-D21A-47D3-95A1-2E56FFB5D15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8FF6B38-CD82-4362-A4FA-37202D44A1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3BD21-D04B-4B1A-9715-A2046AD37B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04666-036A-46C8-AF5B-0F0FB648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683323-62A2-44AC-A481-62D16FD7F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6D7CCF-5009-4B4C-A8AD-8000FA331B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C84EE2E-1EFF-4844-A53D-1C6380240C2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43DFABE-820C-4DC5-8C4E-AC1173EAB1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0BEF6-B273-48E7-8CDE-BF813CF44F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96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C705-6E0B-40E5-B01C-8CB8151F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709CD-06C4-443F-AE19-F713D7B0E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41425"/>
            <a:ext cx="4038600" cy="4776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AA51A2-A3DA-4569-9D40-A92A74FBD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41425"/>
            <a:ext cx="4038600" cy="4776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CD9FC5-9DE1-4961-816E-B8212696C3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614662-22BB-4773-8CE4-B63226C5AFA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FE60AE0-53CB-46DE-8DCA-542F14732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E5E1D-E8DE-4975-8053-08382661E9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25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2BBFF-33E2-4473-BB9F-8D8FB611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0050F-87C2-43B1-B1A2-A91AA993A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883DC9-FCE4-46AF-862C-A9FA6C47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AE57F9-C280-4782-ACD7-A894F2FE6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8A6E8-A319-4EB7-8956-20EC471B8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4737926-6D87-424E-A151-D6CEBB248D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125B234-03A0-41AF-B3DC-7D40962EFB0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8AE980-30E4-462B-8C27-9CBF071B7C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9FA41-EC10-4167-BD96-A0C7859F39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218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8ED39-34C6-48AF-A6CF-5D797CBE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6B1C604-7C1B-4191-AA1A-FEB488B68E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583BF3-FD61-4FB8-AC0B-C3EA8356C42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9DB4BD-32C0-4843-A20B-D44E08F911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B97BB-80AF-48CD-91B6-BF59528A11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37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07FE43D-2C14-47BF-8139-BA0F06E465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5BB4DF9-9619-4AA7-B3AA-415D3DD79E5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01C560C-D177-4AC2-80D2-EF26FEB175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E2020-5E93-4735-B7B8-ABBC408390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76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46C3D-8BC5-44C3-B0AA-475B7148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ECDAD-CCAA-4DAB-BEB8-4B40B465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3EA5CA-B4DB-4B38-A635-1FDAD05A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42C617-C2E4-4DE8-A2BE-6B0DCDD876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E7BE50-ABC1-4CBB-B572-7DF110B48BD3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633FA6F-4DDE-433D-9256-90FC12FDBC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9E293-386A-4613-A585-7F5A5C3B9D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726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B1CB8-DF95-4A6A-887E-6C01B90A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1F19F6-EC55-4853-BC51-949FEC9BB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90003B-079F-42ED-AF26-8B7773EB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6F1C2D-DB8F-4581-B726-DB0C11F6F2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66EF9F-DDC5-4CCC-995D-896EC11A43D1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5DF9831-3AE7-4176-B3C5-A9622CC888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378CC-F9E7-4F77-9C9B-96C3B1740F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95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495C0964-4072-4BFF-948B-22E6FB3C0DD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noProof="1">
                <a:solidFill>
                  <a:schemeClr val="bg1"/>
                </a:solidFill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AFCC65-471B-4ACA-9F40-72F398762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US" sz="1000">
                <a:ea typeface="+mn-ea"/>
                <a:cs typeface="Arial" panose="020B0604020202020204" pitchFamily="34" charset="0"/>
              </a:rPr>
              <a:t>Page </a:t>
            </a:r>
            <a:r>
              <a:rPr lang="de-DE" altLang="en-US" sz="1000"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</a:t>
            </a:r>
            <a:r>
              <a:rPr lang="de-DE" altLang="en-US" sz="1000">
                <a:ea typeface="+mn-ea"/>
                <a:cs typeface="Arial" panose="020B0604020202020204" pitchFamily="34" charset="0"/>
              </a:rPr>
              <a:t> </a:t>
            </a:r>
            <a:fld id="{28C158E9-3D8A-42C4-A7D0-DE5F183A307B}" type="slidenum">
              <a:rPr lang="de-DE" altLang="en-US" sz="1000" smtClean="0">
                <a:ea typeface="+mn-ea"/>
                <a:cs typeface="Arial" panose="020B0604020202020204" pitchFamily="34" charset="0"/>
              </a:rPr>
              <a:pPr eaLnBrk="1" hangingPunct="1">
                <a:defRPr/>
              </a:pPr>
              <a:t>‹#›</a:t>
            </a:fld>
            <a:endParaRPr lang="de-DE" altLang="en-US" sz="1000">
              <a:ea typeface="+mn-ea"/>
              <a:cs typeface="Arial" panose="020B0604020202020204" pitchFamily="34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037A6C5-4D9D-4112-AA9D-3AFAF7379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76213"/>
            <a:ext cx="822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C511E9-1890-4EB6-A781-50D27999B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1425"/>
            <a:ext cx="82296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5E2B91-9378-4109-ACF8-DFF7A2D1A53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36F25AA-1381-47AD-9F7B-4F3B300E83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54B7CE-A6F7-4493-A351-06656239E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tree/master/p2p/discov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hyperlink" Target="https://github.com/ethereum/devp2p/blob/master/discv4.m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tree/master/eth/download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tree/master/consensu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tree/master/core/v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tio/ontology/tree/master/smartcontract/servic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ontio/ontology/blob/master/v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commit/834057592f68eecc45382794c0fed96e594e14d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commit/a5237a27eaf81946a3edb4fafe13ed6359d119e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tio/ontology/commit/1f15dc223145381aa686bd829aeb56b0c1f86e34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SIO/eos/commit/b7b34e5b794e323cdc306ca2764973e1ee0d168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EFC7B81-C3F5-47A2-83D3-13E9E8975C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73100" y="3025775"/>
            <a:ext cx="7797800" cy="806450"/>
          </a:xfrm>
        </p:spPr>
        <p:txBody>
          <a:bodyPr/>
          <a:lstStyle/>
          <a:p>
            <a:pPr algn="ctr" eaLnBrk="1" hangingPunct="1"/>
            <a:r>
              <a:rPr lang="en-US" altLang="zh-CN" b="0" dirty="0"/>
              <a:t>Security Analysis on the Attack Surfaces of Blockchain Client</a:t>
            </a:r>
            <a:endParaRPr lang="zh-CN" altLang="zh-CN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C06EC3C-924A-46AF-8961-EFA834C1560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55712" y="4845422"/>
            <a:ext cx="6632575" cy="995382"/>
          </a:xfrm>
        </p:spPr>
        <p:txBody>
          <a:bodyPr/>
          <a:lstStyle/>
          <a:p>
            <a:pPr algn="ctr" eaLnBrk="1" hangingPunct="1"/>
            <a:r>
              <a:rPr lang="en-US" altLang="zh-CN" dirty="0"/>
              <a:t>Chen Nan </a:t>
            </a:r>
            <a:r>
              <a:rPr lang="en-US" altLang="zh-CN" i="1" dirty="0"/>
              <a:t>&amp;</a:t>
            </a:r>
            <a:r>
              <a:rPr lang="en-US" altLang="zh-CN" dirty="0"/>
              <a:t> Kame Wang</a:t>
            </a:r>
          </a:p>
          <a:p>
            <a:pPr algn="ctr" eaLnBrk="1" hangingPunct="1"/>
            <a:r>
              <a:rPr lang="en-US" altLang="zh-CN" dirty="0" err="1"/>
              <a:t>Zhanlu</a:t>
            </a:r>
            <a:r>
              <a:rPr lang="en-US" altLang="zh-CN" dirty="0"/>
              <a:t> Lab, Tencent Inc.</a:t>
            </a:r>
            <a:endParaRPr lang="zh-CN" altLang="zh-CN" dirty="0"/>
          </a:p>
        </p:txBody>
      </p:sp>
      <p:pic>
        <p:nvPicPr>
          <p:cNvPr id="4" name="Picture 2" descr="https://wx1.sinaimg.cn/large/006KfDqxgy1fx5gzk4x9jj30gq09ewhk.jpg">
            <a:extLst>
              <a:ext uri="{FF2B5EF4-FFF2-40B4-BE49-F238E27FC236}">
                <a16:creationId xmlns:a16="http://schemas.microsoft.com/office/drawing/2014/main" id="{943CD214-C6D8-4AD0-8FA5-F559570F5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41246" r="5839" b="22362"/>
          <a:stretch/>
        </p:blipFill>
        <p:spPr bwMode="auto">
          <a:xfrm>
            <a:off x="6101899" y="6111002"/>
            <a:ext cx="2964764" cy="68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"/>
    </mc:Choice>
    <mc:Fallback xmlns="">
      <p:transition spd="slow" advTm="17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Attack Surface Analysis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How to Find Vulnerabilities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Real Cases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43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9463CE93-829F-4020-ACDB-4D7B1C9846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 Surfaces</a:t>
            </a:r>
            <a:endParaRPr lang="zh-CN" alt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4C6D2DAB-E141-47EB-BA5F-D6A78FD83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1800" y="1695450"/>
            <a:ext cx="8162925" cy="3467100"/>
            <a:chOff x="272" y="1068"/>
            <a:chExt cx="5142" cy="218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DAD216C-AC37-41C1-9E47-6E98790227D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2" y="1068"/>
              <a:ext cx="5142" cy="2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74C80D6-461D-4F45-8E43-23D026AA9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2173"/>
              <a:ext cx="803" cy="6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3AABE82-6DF4-4516-8140-41E84FFA7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2173"/>
              <a:ext cx="803" cy="695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E908C9F2-307C-4944-BD40-C32F3666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" y="2354"/>
              <a:ext cx="2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RPC 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A6A5A68-0733-44A2-9952-B6B6DDFCC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2512"/>
              <a:ext cx="52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Interface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96CBEE2-268D-4FC7-A836-5523126BB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173"/>
              <a:ext cx="1996" cy="28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1E4AC075-7720-4717-AA8A-7A4BB16D7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173"/>
              <a:ext cx="1996" cy="282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FFB8C4F7-DE03-47A2-9A1A-BDA5A89C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2227"/>
              <a:ext cx="7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P2P Interface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0F5C097-E2CB-4934-B10A-301899876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455"/>
              <a:ext cx="634" cy="4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86896B0-3095-4F07-B669-91B958F9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455"/>
              <a:ext cx="634" cy="413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3AA54AC1-7A54-4CBA-93E2-E2E1D7BFD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" y="2495"/>
              <a:ext cx="5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Discover 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677209F1-7623-4CFB-A959-61E49B4F4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53"/>
              <a:ext cx="4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65F82CB2-7D20-4143-9184-D7C27DA0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455"/>
              <a:ext cx="634" cy="4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098C959-DD6C-4549-8C29-4622C4CD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455"/>
              <a:ext cx="634" cy="413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761EF46B-6B1C-4AE3-9DE3-C5D90735B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" y="2495"/>
              <a:ext cx="23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SYN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32E0923B-88D1-46A9-937E-55282451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2653"/>
              <a:ext cx="4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0323B5EC-CC13-43E3-B174-AC2C99D49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" y="2455"/>
              <a:ext cx="724" cy="4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15EDC379-2209-4211-BB86-9D866CA1A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" y="2455"/>
              <a:ext cx="724" cy="413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DAACA5AF-77A3-4C59-948E-669074FCE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2495"/>
              <a:ext cx="62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Consensus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0E3F692-AA0B-48CE-A9BB-9EA9F914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" y="2653"/>
              <a:ext cx="4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08587014-B2CB-4382-930F-87EF5725B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173"/>
              <a:ext cx="1356" cy="2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9CF3E00-DD0B-451B-BB14-A3F1C0434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173"/>
              <a:ext cx="1356" cy="282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9E17D749-E5CB-45A1-B5F0-9023BF9D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" y="2227"/>
              <a:ext cx="8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Smart</a:t>
              </a:r>
              <a:r>
                <a: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Contract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4F6F4605-F518-4540-BFB5-2B4C92306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455"/>
              <a:ext cx="803" cy="41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5C6CE1C1-4285-4222-8F1A-61C11494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455"/>
              <a:ext cx="803" cy="413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7B6948B4-4971-4362-9DA5-819D10ACD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575"/>
              <a:ext cx="2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VM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C5E39B9B-ED4D-4EA7-83DD-A4CA1EBCF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" y="2455"/>
              <a:ext cx="551" cy="41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3D8EFD49-545F-43BA-8E91-135416A6D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" y="2455"/>
              <a:ext cx="551" cy="413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64" name="Rectangle 32">
              <a:extLst>
                <a:ext uri="{FF2B5EF4-FFF2-40B4-BE49-F238E27FC236}">
                  <a16:creationId xmlns:a16="http://schemas.microsoft.com/office/drawing/2014/main" id="{B34936BC-7E10-4624-B6CA-8B6B8756A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575"/>
              <a:ext cx="43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rgbClr val="FEFFFF"/>
                  </a:solidFill>
                  <a:latin typeface="Calibri" panose="020F0502020204030204" pitchFamily="34" charset="0"/>
                </a:rPr>
                <a:t>S</a:t>
              </a: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yscalls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65" name="Rectangle 33">
              <a:extLst>
                <a:ext uri="{FF2B5EF4-FFF2-40B4-BE49-F238E27FC236}">
                  <a16:creationId xmlns:a16="http://schemas.microsoft.com/office/drawing/2014/main" id="{985348FE-1E7F-4978-8721-0A9CDA94B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173"/>
              <a:ext cx="803" cy="695"/>
            </a:xfrm>
            <a:prstGeom prst="rect">
              <a:avLst/>
            </a:pr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67" name="Rectangle 34">
              <a:extLst>
                <a:ext uri="{FF2B5EF4-FFF2-40B4-BE49-F238E27FC236}">
                  <a16:creationId xmlns:a16="http://schemas.microsoft.com/office/drawing/2014/main" id="{4FB3C06C-CA0A-4E7A-8F5E-7FD2D2196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173"/>
              <a:ext cx="803" cy="695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68" name="Rectangle 35">
              <a:extLst>
                <a:ext uri="{FF2B5EF4-FFF2-40B4-BE49-F238E27FC236}">
                  <a16:creationId xmlns:a16="http://schemas.microsoft.com/office/drawing/2014/main" id="{FCB2CB5D-DA0A-4A1E-A98C-D17EFA1C4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2433"/>
              <a:ext cx="3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……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69" name="Rectangle 36">
              <a:extLst>
                <a:ext uri="{FF2B5EF4-FFF2-40B4-BE49-F238E27FC236}">
                  <a16:creationId xmlns:a16="http://schemas.microsoft.com/office/drawing/2014/main" id="{BB0B106D-24F2-4ABB-87B1-05E977626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" y="2116"/>
              <a:ext cx="5110" cy="1121"/>
            </a:xfrm>
            <a:prstGeom prst="rect">
              <a:avLst/>
            </a:pr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0" name="Rectangle 37">
              <a:extLst>
                <a:ext uri="{FF2B5EF4-FFF2-40B4-BE49-F238E27FC236}">
                  <a16:creationId xmlns:a16="http://schemas.microsoft.com/office/drawing/2014/main" id="{8DD62F3E-E1BE-42E7-858D-A1F09BB9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2988"/>
              <a:ext cx="14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Block Chain Server Node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71" name="Rectangle 38">
              <a:extLst>
                <a:ext uri="{FF2B5EF4-FFF2-40B4-BE49-F238E27FC236}">
                  <a16:creationId xmlns:a16="http://schemas.microsoft.com/office/drawing/2014/main" id="{B0745165-EA71-43EA-89BA-B1C108B3F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082"/>
              <a:ext cx="1168" cy="4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2" name="Rectangle 39">
              <a:extLst>
                <a:ext uri="{FF2B5EF4-FFF2-40B4-BE49-F238E27FC236}">
                  <a16:creationId xmlns:a16="http://schemas.microsoft.com/office/drawing/2014/main" id="{4F43A90F-901B-4525-8DB9-514D9442E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082"/>
              <a:ext cx="1168" cy="426"/>
            </a:xfrm>
            <a:prstGeom prst="rect">
              <a:avLst/>
            </a:prstGeom>
            <a:noFill/>
            <a:ln w="4763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3" name="Rectangle 40">
              <a:extLst>
                <a:ext uri="{FF2B5EF4-FFF2-40B4-BE49-F238E27FC236}">
                  <a16:creationId xmlns:a16="http://schemas.microsoft.com/office/drawing/2014/main" id="{B7B058BF-624B-4571-8E73-E16F147A2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" y="1208"/>
              <a:ext cx="74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Rmote Node</a:t>
              </a:r>
              <a:endPara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74" name="Line 41">
              <a:extLst>
                <a:ext uri="{FF2B5EF4-FFF2-40B4-BE49-F238E27FC236}">
                  <a16:creationId xmlns:a16="http://schemas.microsoft.com/office/drawing/2014/main" id="{94949DBA-3C19-42B3-98C3-D676C9075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" y="1508"/>
              <a:ext cx="2014" cy="640"/>
            </a:xfrm>
            <a:prstGeom prst="line">
              <a:avLst/>
            </a:prstGeom>
            <a:noFill/>
            <a:ln w="20638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5" name="Freeform 42">
              <a:extLst>
                <a:ext uri="{FF2B5EF4-FFF2-40B4-BE49-F238E27FC236}">
                  <a16:creationId xmlns:a16="http://schemas.microsoft.com/office/drawing/2014/main" id="{012609EB-704C-475B-B4D3-ECE624E6E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2100"/>
              <a:ext cx="103" cy="89"/>
            </a:xfrm>
            <a:custGeom>
              <a:avLst/>
              <a:gdLst>
                <a:gd name="T0" fmla="*/ 103 w 103"/>
                <a:gd name="T1" fmla="*/ 89 h 89"/>
                <a:gd name="T2" fmla="*/ 0 w 103"/>
                <a:gd name="T3" fmla="*/ 73 h 89"/>
                <a:gd name="T4" fmla="*/ 75 w 103"/>
                <a:gd name="T5" fmla="*/ 0 h 89"/>
                <a:gd name="T6" fmla="*/ 103 w 103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89">
                  <a:moveTo>
                    <a:pt x="103" y="89"/>
                  </a:moveTo>
                  <a:lnTo>
                    <a:pt x="0" y="73"/>
                  </a:lnTo>
                  <a:lnTo>
                    <a:pt x="75" y="0"/>
                  </a:lnTo>
                  <a:lnTo>
                    <a:pt x="103" y="89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7" name="Rectangle 44">
              <a:extLst>
                <a:ext uri="{FF2B5EF4-FFF2-40B4-BE49-F238E27FC236}">
                  <a16:creationId xmlns:a16="http://schemas.microsoft.com/office/drawing/2014/main" id="{ACA07D4C-8B04-404B-8B56-BC77791B0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778"/>
              <a:ext cx="487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RPC MSG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78" name="Line 45">
              <a:extLst>
                <a:ext uri="{FF2B5EF4-FFF2-40B4-BE49-F238E27FC236}">
                  <a16:creationId xmlns:a16="http://schemas.microsoft.com/office/drawing/2014/main" id="{F32C7CB2-583D-49CE-B8DC-FF535EEDC6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3" y="1508"/>
              <a:ext cx="632" cy="608"/>
            </a:xfrm>
            <a:prstGeom prst="line">
              <a:avLst/>
            </a:prstGeom>
            <a:noFill/>
            <a:ln w="20638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79" name="Freeform 46">
              <a:extLst>
                <a:ext uri="{FF2B5EF4-FFF2-40B4-BE49-F238E27FC236}">
                  <a16:creationId xmlns:a16="http://schemas.microsoft.com/office/drawing/2014/main" id="{3F7D127E-67F7-4B71-9E4F-A7240CCF3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2074"/>
              <a:ext cx="100" cy="99"/>
            </a:xfrm>
            <a:custGeom>
              <a:avLst/>
              <a:gdLst>
                <a:gd name="T0" fmla="*/ 100 w 100"/>
                <a:gd name="T1" fmla="*/ 68 h 99"/>
                <a:gd name="T2" fmla="*/ 0 w 100"/>
                <a:gd name="T3" fmla="*/ 99 h 99"/>
                <a:gd name="T4" fmla="*/ 35 w 100"/>
                <a:gd name="T5" fmla="*/ 0 h 99"/>
                <a:gd name="T6" fmla="*/ 100 w 100"/>
                <a:gd name="T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99">
                  <a:moveTo>
                    <a:pt x="100" y="68"/>
                  </a:moveTo>
                  <a:lnTo>
                    <a:pt x="0" y="99"/>
                  </a:lnTo>
                  <a:lnTo>
                    <a:pt x="35" y="0"/>
                  </a:lnTo>
                  <a:lnTo>
                    <a:pt x="100" y="68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81" name="Rectangle 48">
              <a:extLst>
                <a:ext uri="{FF2B5EF4-FFF2-40B4-BE49-F238E27FC236}">
                  <a16:creationId xmlns:a16="http://schemas.microsoft.com/office/drawing/2014/main" id="{4B54DAF2-F2EA-4143-8F1D-D49821A9F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1778"/>
              <a:ext cx="480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P2P MSG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82" name="Line 49">
              <a:extLst>
                <a:ext uri="{FF2B5EF4-FFF2-40B4-BE49-F238E27FC236}">
                  <a16:creationId xmlns:a16="http://schemas.microsoft.com/office/drawing/2014/main" id="{04D6C280-89B5-4E03-A41A-279DC56EA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508"/>
              <a:ext cx="920" cy="619"/>
            </a:xfrm>
            <a:prstGeom prst="line">
              <a:avLst/>
            </a:prstGeom>
            <a:noFill/>
            <a:ln w="20638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83" name="Freeform 50">
              <a:extLst>
                <a:ext uri="{FF2B5EF4-FFF2-40B4-BE49-F238E27FC236}">
                  <a16:creationId xmlns:a16="http://schemas.microsoft.com/office/drawing/2014/main" id="{34BF1E34-D10E-4223-8577-BFA6BFA7F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2082"/>
              <a:ext cx="103" cy="91"/>
            </a:xfrm>
            <a:custGeom>
              <a:avLst/>
              <a:gdLst>
                <a:gd name="T0" fmla="*/ 52 w 103"/>
                <a:gd name="T1" fmla="*/ 0 h 91"/>
                <a:gd name="T2" fmla="*/ 103 w 103"/>
                <a:gd name="T3" fmla="*/ 91 h 91"/>
                <a:gd name="T4" fmla="*/ 0 w 103"/>
                <a:gd name="T5" fmla="*/ 77 h 91"/>
                <a:gd name="T6" fmla="*/ 52 w 103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52" y="0"/>
                  </a:moveTo>
                  <a:lnTo>
                    <a:pt x="103" y="91"/>
                  </a:lnTo>
                  <a:lnTo>
                    <a:pt x="0" y="7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85" name="Rectangle 52">
              <a:extLst>
                <a:ext uri="{FF2B5EF4-FFF2-40B4-BE49-F238E27FC236}">
                  <a16:creationId xmlns:a16="http://schemas.microsoft.com/office/drawing/2014/main" id="{058B3158-1418-46FF-AD9D-F90D3480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787"/>
              <a:ext cx="792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Smart</a:t>
              </a:r>
              <a:r>
                <a: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Contract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86" name="Line 53">
              <a:extLst>
                <a:ext uri="{FF2B5EF4-FFF2-40B4-BE49-F238E27FC236}">
                  <a16:creationId xmlns:a16="http://schemas.microsoft.com/office/drawing/2014/main" id="{39AD67A4-0577-409C-A808-05A2C09E9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508"/>
              <a:ext cx="1991" cy="640"/>
            </a:xfrm>
            <a:prstGeom prst="line">
              <a:avLst/>
            </a:prstGeom>
            <a:noFill/>
            <a:ln w="20638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87" name="Freeform 54">
              <a:extLst>
                <a:ext uri="{FF2B5EF4-FFF2-40B4-BE49-F238E27FC236}">
                  <a16:creationId xmlns:a16="http://schemas.microsoft.com/office/drawing/2014/main" id="{AFAF2B2F-5B8A-4C69-9E9A-81A702EAA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2100"/>
              <a:ext cx="103" cy="88"/>
            </a:xfrm>
            <a:custGeom>
              <a:avLst/>
              <a:gdLst>
                <a:gd name="T0" fmla="*/ 28 w 103"/>
                <a:gd name="T1" fmla="*/ 0 h 88"/>
                <a:gd name="T2" fmla="*/ 103 w 103"/>
                <a:gd name="T3" fmla="*/ 73 h 88"/>
                <a:gd name="T4" fmla="*/ 0 w 103"/>
                <a:gd name="T5" fmla="*/ 88 h 88"/>
                <a:gd name="T6" fmla="*/ 28 w 10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88">
                  <a:moveTo>
                    <a:pt x="28" y="0"/>
                  </a:moveTo>
                  <a:lnTo>
                    <a:pt x="103" y="73"/>
                  </a:lnTo>
                  <a:lnTo>
                    <a:pt x="0" y="8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89" name="Rectangle 56">
              <a:extLst>
                <a:ext uri="{FF2B5EF4-FFF2-40B4-BE49-F238E27FC236}">
                  <a16:creationId xmlns:a16="http://schemas.microsoft.com/office/drawing/2014/main" id="{FF2F3831-2D80-4A78-91F8-B6D37163D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1711"/>
              <a:ext cx="308" cy="2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Arial" panose="020B0604020202020204" pitchFamily="34" charset="0"/>
                </a:rPr>
                <a:t>…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D64AC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06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17000"/>
            <a:ext cx="8047349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latin typeface="Microsoft YaHei UI" panose="020B0503020204020204" pitchFamily="34" charset="-122"/>
                <a:sym typeface="+mn-ea"/>
              </a:rPr>
              <a:t>A feature of mainstream blockchain projects:</a:t>
            </a:r>
          </a:p>
          <a:p>
            <a:pPr marL="449263" indent="-187325">
              <a:lnSpc>
                <a:spcPct val="135000"/>
              </a:lnSpc>
              <a:spcAft>
                <a:spcPts val="0"/>
              </a:spcAft>
              <a:buFontTx/>
              <a:buChar char="-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Core </a:t>
            </a:r>
            <a:r>
              <a:rPr lang="x-none" altLang="zh-CN" sz="2000" b="1" dirty="0"/>
              <a:t>Feathers</a:t>
            </a: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wallet, mining, blocks, p2p;</a:t>
            </a:r>
          </a:p>
          <a:p>
            <a:pPr marL="449263" indent="-187325">
              <a:lnSpc>
                <a:spcPct val="135000"/>
              </a:lnSpc>
              <a:spcAft>
                <a:spcPts val="0"/>
              </a:spcAft>
              <a:buFontTx/>
              <a:buChar char="-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UI: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provides a way to config functions or query data;</a:t>
            </a:r>
          </a:p>
          <a:p>
            <a:pPr marL="449263" indent="-187325">
              <a:lnSpc>
                <a:spcPct val="135000"/>
              </a:lnSpc>
              <a:spcAft>
                <a:spcPts val="0"/>
              </a:spcAft>
              <a:buFontTx/>
              <a:buChar char="-"/>
            </a:pPr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RPC</a:t>
            </a: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the major implementation of UI, usually in the form of JSON-RPC.</a:t>
            </a:r>
            <a:endParaRPr lang="en-US" altLang="zh-CN" sz="2000" dirty="0">
              <a:solidFill>
                <a:schemeClr val="tx1"/>
              </a:solidFill>
              <a:latin typeface="Microsoft YaHei UI" panose="020B0503020204020204" pitchFamily="34" charset="-122"/>
              <a:sym typeface="+mn-ea"/>
            </a:endParaRPr>
          </a:p>
        </p:txBody>
      </p:sp>
      <p:sp>
        <p:nvSpPr>
          <p:cNvPr id="23" name="云形 22">
            <a:extLst>
              <a:ext uri="{FF2B5EF4-FFF2-40B4-BE49-F238E27FC236}">
                <a16:creationId xmlns:a16="http://schemas.microsoft.com/office/drawing/2014/main" id="{A0E37A61-A054-4A4F-B6C0-AA31F543CC3E}"/>
              </a:ext>
            </a:extLst>
          </p:cNvPr>
          <p:cNvSpPr/>
          <p:nvPr/>
        </p:nvSpPr>
        <p:spPr>
          <a:xfrm>
            <a:off x="175029" y="4802043"/>
            <a:ext cx="2196465" cy="121729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altLang="zh-CN"/>
              <a:t>Ethereum</a:t>
            </a:r>
          </a:p>
          <a:p>
            <a:pPr algn="ctr"/>
            <a:r>
              <a:rPr lang="x-none" altLang="zh-CN"/>
              <a:t>Network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E9FF4A7-FF7A-46C6-9DDE-8BF314E279B0}"/>
              </a:ext>
            </a:extLst>
          </p:cNvPr>
          <p:cNvGrpSpPr/>
          <p:nvPr/>
        </p:nvGrpSpPr>
        <p:grpSpPr>
          <a:xfrm>
            <a:off x="3216044" y="4420408"/>
            <a:ext cx="2609850" cy="1979930"/>
            <a:chOff x="4822594" y="4496608"/>
            <a:chExt cx="2609850" cy="1979930"/>
          </a:xfrm>
        </p:grpSpPr>
        <p:sp>
          <p:nvSpPr>
            <p:cNvPr id="25" name="圆角矩形 14">
              <a:extLst>
                <a:ext uri="{FF2B5EF4-FFF2-40B4-BE49-F238E27FC236}">
                  <a16:creationId xmlns:a16="http://schemas.microsoft.com/office/drawing/2014/main" id="{49BB33A7-99F0-4FE0-A14A-2EEE2B05352D}"/>
                </a:ext>
              </a:extLst>
            </p:cNvPr>
            <p:cNvSpPr/>
            <p:nvPr/>
          </p:nvSpPr>
          <p:spPr>
            <a:xfrm>
              <a:off x="4822594" y="4496608"/>
              <a:ext cx="2609850" cy="1979930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t" anchorCtr="0"/>
            <a:lstStyle/>
            <a:p>
              <a:pPr algn="l"/>
              <a:r>
                <a:rPr lang="x-none" altLang="zh-CN" dirty="0"/>
                <a:t>Core Feathers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E826E89-04F9-4D1B-813E-7BD50DE87855}"/>
                </a:ext>
              </a:extLst>
            </p:cNvPr>
            <p:cNvGrpSpPr/>
            <p:nvPr/>
          </p:nvGrpSpPr>
          <p:grpSpPr>
            <a:xfrm>
              <a:off x="4901334" y="4575348"/>
              <a:ext cx="1868170" cy="1866265"/>
              <a:chOff x="7411" y="6701"/>
              <a:chExt cx="2942" cy="2939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5001ADA-5671-4DC7-8BB3-75AC75F6015F}"/>
                  </a:ext>
                </a:extLst>
              </p:cNvPr>
              <p:cNvSpPr/>
              <p:nvPr/>
            </p:nvSpPr>
            <p:spPr>
              <a:xfrm>
                <a:off x="7411" y="6701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W</a:t>
                </a:r>
                <a:r>
                  <a:rPr lang="x-none" altLang="zh-CN" sz="1200"/>
                  <a:t>allet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D480BBD-F886-41F9-A2B3-C7596A620330}"/>
                  </a:ext>
                </a:extLst>
              </p:cNvPr>
              <p:cNvSpPr/>
              <p:nvPr/>
            </p:nvSpPr>
            <p:spPr>
              <a:xfrm>
                <a:off x="8961" y="6701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M</a:t>
                </a:r>
                <a:r>
                  <a:rPr lang="x-none" altLang="zh-CN" sz="1200"/>
                  <a:t>iner</a:t>
                </a: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8937394-0505-4463-B81F-CA6B0084DF74}"/>
                  </a:ext>
                </a:extLst>
              </p:cNvPr>
              <p:cNvSpPr/>
              <p:nvPr/>
            </p:nvSpPr>
            <p:spPr>
              <a:xfrm>
                <a:off x="7411" y="8248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B</a:t>
                </a:r>
              </a:p>
              <a:p>
                <a:pPr algn="ctr"/>
                <a:r>
                  <a:rPr lang="x-none" altLang="zh-CN" sz="1200"/>
                  <a:t>locks</a:t>
                </a: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9907089-0472-4482-9BDA-6EA4B14D40BE}"/>
                  </a:ext>
                </a:extLst>
              </p:cNvPr>
              <p:cNvSpPr/>
              <p:nvPr/>
            </p:nvSpPr>
            <p:spPr>
              <a:xfrm>
                <a:off x="8961" y="8248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 dirty="0"/>
                  <a:t>P</a:t>
                </a:r>
              </a:p>
              <a:p>
                <a:pPr algn="ctr"/>
                <a:r>
                  <a:rPr lang="x-none" altLang="zh-CN" sz="1200" dirty="0"/>
                  <a:t>2p</a:t>
                </a:r>
              </a:p>
            </p:txBody>
          </p:sp>
        </p:grpSp>
      </p:grpSp>
      <p:sp>
        <p:nvSpPr>
          <p:cNvPr id="36" name="圆角矩形 15">
            <a:extLst>
              <a:ext uri="{FF2B5EF4-FFF2-40B4-BE49-F238E27FC236}">
                <a16:creationId xmlns:a16="http://schemas.microsoft.com/office/drawing/2014/main" id="{5627CEB1-C8AD-4B48-9B87-5ACE301A9105}"/>
              </a:ext>
            </a:extLst>
          </p:cNvPr>
          <p:cNvSpPr/>
          <p:nvPr/>
        </p:nvSpPr>
        <p:spPr>
          <a:xfrm rot="5400000">
            <a:off x="5817004" y="5085253"/>
            <a:ext cx="1978025" cy="647700"/>
          </a:xfrm>
          <a:prstGeom prst="round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x-none" altLang="zh-CN">
                <a:sym typeface="+mn-ea"/>
              </a:rPr>
              <a:t>User Interfaces</a:t>
            </a:r>
          </a:p>
        </p:txBody>
      </p:sp>
      <p:sp>
        <p:nvSpPr>
          <p:cNvPr id="37" name="上下箭头 16">
            <a:extLst>
              <a:ext uri="{FF2B5EF4-FFF2-40B4-BE49-F238E27FC236}">
                <a16:creationId xmlns:a16="http://schemas.microsoft.com/office/drawing/2014/main" id="{DE549218-36B2-4784-97C9-BDDF88DBB926}"/>
              </a:ext>
            </a:extLst>
          </p:cNvPr>
          <p:cNvSpPr/>
          <p:nvPr/>
        </p:nvSpPr>
        <p:spPr>
          <a:xfrm rot="16200000">
            <a:off x="2626129" y="5083348"/>
            <a:ext cx="326390" cy="6527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笑脸 37">
            <a:extLst>
              <a:ext uri="{FF2B5EF4-FFF2-40B4-BE49-F238E27FC236}">
                <a16:creationId xmlns:a16="http://schemas.microsoft.com/office/drawing/2014/main" id="{44F95BBF-654A-460E-B19C-1751F8F1E3AB}"/>
              </a:ext>
            </a:extLst>
          </p:cNvPr>
          <p:cNvSpPr/>
          <p:nvPr/>
        </p:nvSpPr>
        <p:spPr>
          <a:xfrm>
            <a:off x="8066174" y="4952538"/>
            <a:ext cx="914400" cy="9144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C989E8A-6D1D-44C5-95C0-CE7138E9DD1A}"/>
              </a:ext>
            </a:extLst>
          </p:cNvPr>
          <p:cNvCxnSpPr>
            <a:stCxn id="25" idx="3"/>
            <a:endCxn id="36" idx="2"/>
          </p:cNvCxnSpPr>
          <p:nvPr/>
        </p:nvCxnSpPr>
        <p:spPr>
          <a:xfrm flipV="1">
            <a:off x="5825894" y="5409104"/>
            <a:ext cx="656273" cy="1269"/>
          </a:xfrm>
          <a:prstGeom prst="straightConnector1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上下箭头 20">
            <a:extLst>
              <a:ext uri="{FF2B5EF4-FFF2-40B4-BE49-F238E27FC236}">
                <a16:creationId xmlns:a16="http://schemas.microsoft.com/office/drawing/2014/main" id="{F3A16D87-37B7-4E6A-B738-4C07A8DF62E5}"/>
              </a:ext>
            </a:extLst>
          </p:cNvPr>
          <p:cNvSpPr/>
          <p:nvPr/>
        </p:nvSpPr>
        <p:spPr>
          <a:xfrm rot="16200000">
            <a:off x="7440064" y="5155738"/>
            <a:ext cx="326390" cy="6527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6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Default Configure of ETH RPC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EA3EA20-8BEB-4395-A9C9-DB830616E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7000"/>
            <a:ext cx="8047349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latin typeface="Microsoft YaHei UI" panose="020B0503020204020204" pitchFamily="34" charset="-122"/>
                <a:sym typeface="+mn-ea"/>
              </a:rPr>
              <a:t>S</a:t>
            </a:r>
            <a:r>
              <a:rPr lang="en-US" altLang="zh-CN" b="1" dirty="0">
                <a:solidFill>
                  <a:schemeClr val="tx1"/>
                </a:solidFill>
                <a:latin typeface="Microsoft YaHei UI" panose="020B0503020204020204" pitchFamily="34" charset="-122"/>
                <a:sym typeface="+mn-ea"/>
              </a:rPr>
              <a:t>afe but configurable.</a:t>
            </a:r>
          </a:p>
        </p:txBody>
      </p:sp>
      <p:sp>
        <p:nvSpPr>
          <p:cNvPr id="21" name="文本框 19">
            <a:extLst>
              <a:ext uri="{FF2B5EF4-FFF2-40B4-BE49-F238E27FC236}">
                <a16:creationId xmlns:a16="http://schemas.microsoft.com/office/drawing/2014/main" id="{889FCC51-265D-4DDE-96E7-2914EEBEBF46}"/>
              </a:ext>
            </a:extLst>
          </p:cNvPr>
          <p:cNvSpPr txBox="1"/>
          <p:nvPr/>
        </p:nvSpPr>
        <p:spPr>
          <a:xfrm>
            <a:off x="1617980" y="5606546"/>
            <a:ext cx="7043420" cy="6451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</a:rPr>
              <a:t>ubuntu@VM-0-3-ubuntu:~$</a:t>
            </a:r>
            <a:r>
              <a:rPr lang="zh-CN" altLang="en-US" sz="1400" dirty="0">
                <a:solidFill>
                  <a:schemeClr val="bg1"/>
                </a:solidFill>
              </a:rPr>
              <a:t> geth --help | grep rpcaddr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  --rpcaddr value        HTTP-RPC server listening interface (default: "localhost")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820C62-6808-497E-B572-F5AFE4D3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" y="5476202"/>
            <a:ext cx="645160" cy="934085"/>
          </a:xfrm>
          <a:prstGeom prst="rect">
            <a:avLst/>
          </a:prstGeom>
        </p:spPr>
      </p:pic>
      <p:graphicFrame>
        <p:nvGraphicFramePr>
          <p:cNvPr id="26" name="内容占位符 4">
            <a:extLst>
              <a:ext uri="{FF2B5EF4-FFF2-40B4-BE49-F238E27FC236}">
                <a16:creationId xmlns:a16="http://schemas.microsoft.com/office/drawing/2014/main" id="{4AE22722-B585-4EC6-92C5-16E762E568F1}"/>
              </a:ext>
            </a:extLst>
          </p:cNvPr>
          <p:cNvGraphicFramePr/>
          <p:nvPr>
            <p:extLst/>
          </p:nvPr>
        </p:nvGraphicFramePr>
        <p:xfrm>
          <a:off x="801999" y="2660682"/>
          <a:ext cx="7874000" cy="252920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 dirty="0"/>
                        <a:t>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URL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 dirty="0"/>
                        <a:t>cpp-ethereum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http://localhost:8545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 dirty="0"/>
                        <a:t>go-ethereum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http://localhost:8545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/>
                        <a:t>pyethapp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P</a:t>
                      </a:r>
                      <a:r>
                        <a:rPr lang="x-none" altLang="zh-CN" sz="1800"/>
                        <a:t>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http://localhost:4000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/>
                        <a:t>Parity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x-none" altLang="zh-CN" sz="1800" dirty="0"/>
                        <a:t>Rust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sz="1800" dirty="0"/>
                        <a:t>http://localhost:8545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99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 Modules of ETH</a:t>
            </a:r>
            <a:endParaRPr lang="zh-CN" altLang="en-US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EA3EA20-8BEB-4395-A9C9-DB830616E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7000"/>
            <a:ext cx="8047349" cy="1302450"/>
          </a:xfrm>
        </p:spPr>
        <p:txBody>
          <a:bodyPr numCol="2">
            <a:normAutofit/>
          </a:bodyPr>
          <a:lstStyle/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eth: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account &amp; transaction;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personal: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node owner;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net: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network;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latin typeface="Microsoft YaHei UI" panose="020B0503020204020204" pitchFamily="34" charset="-122"/>
                <a:sym typeface="+mn-ea"/>
              </a:rPr>
              <a:t>miner:</a:t>
            </a: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 block mining;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Microsoft YaHei UI" panose="020B0503020204020204" pitchFamily="34" charset="-122"/>
                <a:sym typeface="+mn-ea"/>
              </a:rPr>
              <a:t>parity;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……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E5FD07-8E4B-4684-B4EE-D0B084F51A9C}"/>
              </a:ext>
            </a:extLst>
          </p:cNvPr>
          <p:cNvSpPr txBox="1"/>
          <p:nvPr/>
        </p:nvSpPr>
        <p:spPr>
          <a:xfrm>
            <a:off x="1069807" y="3468762"/>
            <a:ext cx="7434580" cy="1212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</a:rPr>
              <a:t>ubuntu@VM-0-3-ubuntu:~$</a:t>
            </a:r>
            <a:r>
              <a:rPr lang="zh-CN" altLang="en-US" sz="1400" dirty="0">
                <a:solidFill>
                  <a:schemeClr val="bg1"/>
                </a:solidFill>
              </a:rPr>
              <a:t> geth --rpc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x-none" altLang="zh-CN" sz="1400" dirty="0">
                <a:solidFill>
                  <a:schemeClr val="bg1"/>
                </a:solidFill>
              </a:rPr>
              <a:t>... ...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INFO [05-27|01:32:53] IPC endpoint opened     url=/home/</a:t>
            </a:r>
            <a:r>
              <a:rPr lang="x-none" altLang="zh-CN" sz="1400" dirty="0">
                <a:solidFill>
                  <a:schemeClr val="bg1"/>
                </a:solidFill>
              </a:rPr>
              <a:t>ubuntu</a:t>
            </a:r>
            <a:r>
              <a:rPr lang="zh-CN" altLang="en-US" sz="1400" dirty="0">
                <a:solidFill>
                  <a:schemeClr val="bg1"/>
                </a:solidFill>
              </a:rPr>
              <a:t>/.ethereum/geth.ipc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INFO [05-27|01:32:53] HTTP endpoint opened url=http://127.0.0.1:8545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FAB5A4-ED69-4F82-9387-9DFC12AEA772}"/>
              </a:ext>
            </a:extLst>
          </p:cNvPr>
          <p:cNvSpPr txBox="1"/>
          <p:nvPr/>
        </p:nvSpPr>
        <p:spPr>
          <a:xfrm>
            <a:off x="1069807" y="5954181"/>
            <a:ext cx="7454900" cy="6524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</a:rPr>
              <a:t>ubuntu@VM-0-3-ubuntu:~$</a:t>
            </a:r>
            <a:r>
              <a:rPr lang="zh-CN" altLang="en-US" sz="1400" dirty="0">
                <a:solidFill>
                  <a:schemeClr val="bg1"/>
                </a:solidFill>
              </a:rPr>
              <a:t> geth --help | grep rpcapi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  --rpcapi value         API's offered over the HTTP-RPC interface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D904FE-9550-434D-A229-F30F8A89AF0E}"/>
              </a:ext>
            </a:extLst>
          </p:cNvPr>
          <p:cNvSpPr txBox="1"/>
          <p:nvPr/>
        </p:nvSpPr>
        <p:spPr>
          <a:xfrm>
            <a:off x="1069807" y="4835614"/>
            <a:ext cx="7441565" cy="932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</a:rPr>
              <a:t>ubuntu@VM-0-3-ubuntu:~$</a:t>
            </a:r>
            <a:r>
              <a:rPr lang="zh-CN" altLang="en-US" sz="1400" dirty="0">
                <a:solidFill>
                  <a:schemeClr val="bg1"/>
                </a:solidFill>
              </a:rPr>
              <a:t> curl -H "Content-Type: application/json" --data '{"jsonrpc":"2.0","method":"rpc_modules","id":233}' 127.0.0.1:8545</a:t>
            </a: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{"jsonrpc":"2.0","id":233,"result":{"eth":"1.0","net":"1.0","rpc":"1.0","web3":"1.0"}}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30CB0E-BF7C-49B8-981A-C9B62F1E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3468762"/>
            <a:ext cx="645160" cy="9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 Attack Demonstration</a:t>
            </a:r>
            <a:endParaRPr lang="zh-CN" altLang="en-US" dirty="0"/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371A646B-B9A3-4225-BA84-82BF6C04F457}"/>
              </a:ext>
            </a:extLst>
          </p:cNvPr>
          <p:cNvSpPr/>
          <p:nvPr/>
        </p:nvSpPr>
        <p:spPr>
          <a:xfrm>
            <a:off x="5060835" y="1984546"/>
            <a:ext cx="2196465" cy="1217295"/>
          </a:xfrm>
          <a:prstGeom prst="cloud">
            <a:avLst/>
          </a:prstGeom>
          <a:solidFill>
            <a:srgbClr val="F03A1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altLang="zh-CN" dirty="0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x-none" altLang="zh-CN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" name="下箭头 6">
            <a:extLst>
              <a:ext uri="{FF2B5EF4-FFF2-40B4-BE49-F238E27FC236}">
                <a16:creationId xmlns:a16="http://schemas.microsoft.com/office/drawing/2014/main" id="{12D0BFB3-2A01-44A5-BC6B-2AFBB6DC7407}"/>
              </a:ext>
            </a:extLst>
          </p:cNvPr>
          <p:cNvSpPr/>
          <p:nvPr/>
        </p:nvSpPr>
        <p:spPr>
          <a:xfrm>
            <a:off x="6052907" y="3316623"/>
            <a:ext cx="223318" cy="1143940"/>
          </a:xfrm>
          <a:prstGeom prst="downArrow">
            <a:avLst/>
          </a:prstGeom>
          <a:solidFill>
            <a:srgbClr val="F03A1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下箭头 13">
            <a:extLst>
              <a:ext uri="{FF2B5EF4-FFF2-40B4-BE49-F238E27FC236}">
                <a16:creationId xmlns:a16="http://schemas.microsoft.com/office/drawing/2014/main" id="{3CF42281-392F-4216-8791-4043E5C452E2}"/>
              </a:ext>
            </a:extLst>
          </p:cNvPr>
          <p:cNvSpPr/>
          <p:nvPr/>
        </p:nvSpPr>
        <p:spPr>
          <a:xfrm rot="16200000">
            <a:off x="4541009" y="2299350"/>
            <a:ext cx="360045" cy="570230"/>
          </a:xfrm>
          <a:prstGeom prst="downArrow">
            <a:avLst/>
          </a:prstGeom>
          <a:solidFill>
            <a:srgbClr val="F03A1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7" name="Picture 4" descr="Smiling Face With Horns on Microsoft Windows 10 April 2018 Update">
            <a:extLst>
              <a:ext uri="{FF2B5EF4-FFF2-40B4-BE49-F238E27FC236}">
                <a16:creationId xmlns:a16="http://schemas.microsoft.com/office/drawing/2014/main" id="{817B4382-5629-4850-841F-83EA3CDC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513" y="2092336"/>
            <a:ext cx="1001714" cy="10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1C756C7-D8A6-4D5F-BDBC-49A2E28EAE8F}"/>
              </a:ext>
            </a:extLst>
          </p:cNvPr>
          <p:cNvCxnSpPr/>
          <p:nvPr/>
        </p:nvCxnSpPr>
        <p:spPr>
          <a:xfrm flipV="1">
            <a:off x="5835340" y="4685353"/>
            <a:ext cx="656273" cy="1269"/>
          </a:xfrm>
          <a:prstGeom prst="straightConnector1">
            <a:avLst/>
          </a:prstGeom>
          <a:ln w="38100">
            <a:solidFill>
              <a:srgbClr val="F03A17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云形 17">
            <a:extLst>
              <a:ext uri="{FF2B5EF4-FFF2-40B4-BE49-F238E27FC236}">
                <a16:creationId xmlns:a16="http://schemas.microsoft.com/office/drawing/2014/main" id="{FD3EFE43-B33D-4460-9AF9-9C317B85185F}"/>
              </a:ext>
            </a:extLst>
          </p:cNvPr>
          <p:cNvSpPr/>
          <p:nvPr/>
        </p:nvSpPr>
        <p:spPr>
          <a:xfrm>
            <a:off x="175780" y="4104328"/>
            <a:ext cx="2196465" cy="121729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altLang="zh-CN"/>
              <a:t>Ethereum</a:t>
            </a:r>
          </a:p>
          <a:p>
            <a:pPr algn="ctr"/>
            <a:r>
              <a:rPr lang="x-none" altLang="zh-CN"/>
              <a:t>Network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C9F4B-62CD-48D4-AC69-ED20102D46C7}"/>
              </a:ext>
            </a:extLst>
          </p:cNvPr>
          <p:cNvGrpSpPr/>
          <p:nvPr/>
        </p:nvGrpSpPr>
        <p:grpSpPr>
          <a:xfrm>
            <a:off x="3216795" y="3722693"/>
            <a:ext cx="2609850" cy="1979930"/>
            <a:chOff x="4822594" y="4496608"/>
            <a:chExt cx="2609850" cy="1979930"/>
          </a:xfrm>
        </p:grpSpPr>
        <p:sp>
          <p:nvSpPr>
            <p:cNvPr id="21" name="圆角矩形 14">
              <a:extLst>
                <a:ext uri="{FF2B5EF4-FFF2-40B4-BE49-F238E27FC236}">
                  <a16:creationId xmlns:a16="http://schemas.microsoft.com/office/drawing/2014/main" id="{E7C00867-0664-47D7-BF4F-C11AC5B590EA}"/>
                </a:ext>
              </a:extLst>
            </p:cNvPr>
            <p:cNvSpPr/>
            <p:nvPr/>
          </p:nvSpPr>
          <p:spPr>
            <a:xfrm>
              <a:off x="4822594" y="4496608"/>
              <a:ext cx="2609850" cy="1979930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t" anchorCtr="0"/>
            <a:lstStyle/>
            <a:p>
              <a:pPr algn="l"/>
              <a:r>
                <a:rPr lang="x-none" altLang="zh-CN"/>
                <a:t>Core Feathers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3299DB8-168A-4BF4-94DF-A91FE0522580}"/>
                </a:ext>
              </a:extLst>
            </p:cNvPr>
            <p:cNvGrpSpPr/>
            <p:nvPr/>
          </p:nvGrpSpPr>
          <p:grpSpPr>
            <a:xfrm>
              <a:off x="4901334" y="4575348"/>
              <a:ext cx="1868170" cy="1866265"/>
              <a:chOff x="7411" y="6701"/>
              <a:chExt cx="2942" cy="2939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FC341DF-BD31-46F0-8BC3-4B955E705334}"/>
                  </a:ext>
                </a:extLst>
              </p:cNvPr>
              <p:cNvSpPr/>
              <p:nvPr/>
            </p:nvSpPr>
            <p:spPr>
              <a:xfrm>
                <a:off x="7411" y="6701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W</a:t>
                </a:r>
                <a:r>
                  <a:rPr lang="x-none" altLang="zh-CN" sz="1200"/>
                  <a:t>allet</a:t>
                </a: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2705DC3-B1AF-423B-8314-79FA6F56380E}"/>
                  </a:ext>
                </a:extLst>
              </p:cNvPr>
              <p:cNvSpPr/>
              <p:nvPr/>
            </p:nvSpPr>
            <p:spPr>
              <a:xfrm>
                <a:off x="8961" y="6701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M</a:t>
                </a:r>
                <a:r>
                  <a:rPr lang="x-none" altLang="zh-CN" sz="1200"/>
                  <a:t>iner</a:t>
                </a: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FE8FBB4-4795-4458-9696-1EC09C615D75}"/>
                  </a:ext>
                </a:extLst>
              </p:cNvPr>
              <p:cNvSpPr/>
              <p:nvPr/>
            </p:nvSpPr>
            <p:spPr>
              <a:xfrm>
                <a:off x="7411" y="8248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B</a:t>
                </a:r>
              </a:p>
              <a:p>
                <a:pPr algn="ctr"/>
                <a:r>
                  <a:rPr lang="x-none" altLang="zh-CN" sz="1200"/>
                  <a:t>locks</a:t>
                </a: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35E31F5-9BF9-4C7E-89D7-8DD20BE6693F}"/>
                  </a:ext>
                </a:extLst>
              </p:cNvPr>
              <p:cNvSpPr/>
              <p:nvPr/>
            </p:nvSpPr>
            <p:spPr>
              <a:xfrm>
                <a:off x="8961" y="8248"/>
                <a:ext cx="1392" cy="13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x-none" altLang="zh-CN" sz="3200"/>
                  <a:t>P</a:t>
                </a:r>
              </a:p>
              <a:p>
                <a:pPr algn="ctr"/>
                <a:r>
                  <a:rPr lang="x-none" altLang="zh-CN" sz="1200"/>
                  <a:t>2p</a:t>
                </a:r>
              </a:p>
            </p:txBody>
          </p:sp>
        </p:grpSp>
      </p:grp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92453D73-BE9F-4B86-A0D3-C7925100ED20}"/>
              </a:ext>
            </a:extLst>
          </p:cNvPr>
          <p:cNvSpPr/>
          <p:nvPr/>
        </p:nvSpPr>
        <p:spPr>
          <a:xfrm rot="5400000">
            <a:off x="5817755" y="4387538"/>
            <a:ext cx="1978025" cy="647700"/>
          </a:xfrm>
          <a:prstGeom prst="round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x-none" altLang="zh-CN">
                <a:sym typeface="+mn-ea"/>
              </a:rPr>
              <a:t>User Interfaces</a:t>
            </a:r>
          </a:p>
        </p:txBody>
      </p:sp>
      <p:sp>
        <p:nvSpPr>
          <p:cNvPr id="28" name="上下箭头 16">
            <a:extLst>
              <a:ext uri="{FF2B5EF4-FFF2-40B4-BE49-F238E27FC236}">
                <a16:creationId xmlns:a16="http://schemas.microsoft.com/office/drawing/2014/main" id="{E1E76B52-69CD-4650-BDB8-DE358DC0C504}"/>
              </a:ext>
            </a:extLst>
          </p:cNvPr>
          <p:cNvSpPr/>
          <p:nvPr/>
        </p:nvSpPr>
        <p:spPr>
          <a:xfrm rot="16200000">
            <a:off x="2626880" y="4385633"/>
            <a:ext cx="326390" cy="6527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笑脸 28">
            <a:extLst>
              <a:ext uri="{FF2B5EF4-FFF2-40B4-BE49-F238E27FC236}">
                <a16:creationId xmlns:a16="http://schemas.microsoft.com/office/drawing/2014/main" id="{49AAB44F-A051-45EF-9E51-5F52ADA7F2F9}"/>
              </a:ext>
            </a:extLst>
          </p:cNvPr>
          <p:cNvSpPr/>
          <p:nvPr/>
        </p:nvSpPr>
        <p:spPr>
          <a:xfrm>
            <a:off x="8066925" y="4254823"/>
            <a:ext cx="914400" cy="9144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上下箭头 20">
            <a:extLst>
              <a:ext uri="{FF2B5EF4-FFF2-40B4-BE49-F238E27FC236}">
                <a16:creationId xmlns:a16="http://schemas.microsoft.com/office/drawing/2014/main" id="{0911A756-BEEE-43AE-A9E0-B3949FB4B49E}"/>
              </a:ext>
            </a:extLst>
          </p:cNvPr>
          <p:cNvSpPr/>
          <p:nvPr/>
        </p:nvSpPr>
        <p:spPr>
          <a:xfrm rot="16200000">
            <a:off x="7440815" y="4458023"/>
            <a:ext cx="326390" cy="6527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爆炸形: 14 pt  31">
            <a:extLst>
              <a:ext uri="{FF2B5EF4-FFF2-40B4-BE49-F238E27FC236}">
                <a16:creationId xmlns:a16="http://schemas.microsoft.com/office/drawing/2014/main" id="{D94B70D7-DF64-413F-9D12-3C3CD75DE775}"/>
              </a:ext>
            </a:extLst>
          </p:cNvPr>
          <p:cNvSpPr/>
          <p:nvPr/>
        </p:nvSpPr>
        <p:spPr>
          <a:xfrm rot="2521393" flipH="1">
            <a:off x="5911037" y="4474897"/>
            <a:ext cx="507058" cy="420912"/>
          </a:xfrm>
          <a:prstGeom prst="irregularSeal2">
            <a:avLst/>
          </a:prstGeom>
          <a:solidFill>
            <a:srgbClr val="F03A1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0C82158A-E68C-4027-922B-710E88F03C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DISCOVER PROTOCOL</a:t>
            </a:r>
            <a:endParaRPr lang="zh-CN" altLang="en-US"/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52ACEDFF-1C98-4F0A-99D0-E3B058D300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p2p networks vs traditional C/S networks. Each node is both a client and a server.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Therefore, a node discovery protocol is needed in p2p systems.</a:t>
            </a:r>
            <a:endParaRPr lang="zh-CN" altLang="en-US" dirty="0"/>
          </a:p>
        </p:txBody>
      </p:sp>
      <p:grpSp>
        <p:nvGrpSpPr>
          <p:cNvPr id="14341" name="组合 7">
            <a:extLst>
              <a:ext uri="{FF2B5EF4-FFF2-40B4-BE49-F238E27FC236}">
                <a16:creationId xmlns:a16="http://schemas.microsoft.com/office/drawing/2014/main" id="{4083B40E-7869-46ED-A8AE-A1A51CF18AA0}"/>
              </a:ext>
            </a:extLst>
          </p:cNvPr>
          <p:cNvGrpSpPr>
            <a:grpSpLocks/>
          </p:cNvGrpSpPr>
          <p:nvPr/>
        </p:nvGrpSpPr>
        <p:grpSpPr bwMode="auto">
          <a:xfrm>
            <a:off x="4847734" y="3775075"/>
            <a:ext cx="2220912" cy="2300288"/>
            <a:chOff x="601820" y="3848237"/>
            <a:chExt cx="2220893" cy="2299529"/>
          </a:xfrm>
        </p:grpSpPr>
        <p:pic>
          <p:nvPicPr>
            <p:cNvPr id="14345" name="图片 5">
              <a:extLst>
                <a:ext uri="{FF2B5EF4-FFF2-40B4-BE49-F238E27FC236}">
                  <a16:creationId xmlns:a16="http://schemas.microsoft.com/office/drawing/2014/main" id="{FBAA6EE2-F771-4941-91FF-A63E8B1C5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20" y="3848237"/>
              <a:ext cx="2220893" cy="202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6" name="文本框 6">
              <a:extLst>
                <a:ext uri="{FF2B5EF4-FFF2-40B4-BE49-F238E27FC236}">
                  <a16:creationId xmlns:a16="http://schemas.microsoft.com/office/drawing/2014/main" id="{D18EA018-297D-4DE5-ABA6-EA60DC4F0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646" y="5747656"/>
              <a:ext cx="17091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r>
                <a:rPr lang="en-US" altLang="zh-CN"/>
                <a:t>p2p networks</a:t>
              </a:r>
              <a:endParaRPr lang="zh-CN" altLang="en-US"/>
            </a:p>
          </p:txBody>
        </p:sp>
      </p:grpSp>
      <p:grpSp>
        <p:nvGrpSpPr>
          <p:cNvPr id="14342" name="组合 12">
            <a:extLst>
              <a:ext uri="{FF2B5EF4-FFF2-40B4-BE49-F238E27FC236}">
                <a16:creationId xmlns:a16="http://schemas.microsoft.com/office/drawing/2014/main" id="{36E516CA-20E6-4B32-877B-B7FB0B1E646B}"/>
              </a:ext>
            </a:extLst>
          </p:cNvPr>
          <p:cNvGrpSpPr>
            <a:grpSpLocks/>
          </p:cNvGrpSpPr>
          <p:nvPr/>
        </p:nvGrpSpPr>
        <p:grpSpPr bwMode="auto">
          <a:xfrm>
            <a:off x="2113455" y="3840163"/>
            <a:ext cx="2182812" cy="2235200"/>
            <a:chOff x="5973535" y="3897719"/>
            <a:chExt cx="2182858" cy="2234000"/>
          </a:xfrm>
        </p:grpSpPr>
        <p:sp>
          <p:nvSpPr>
            <p:cNvPr id="14343" name="文本框 9">
              <a:extLst>
                <a:ext uri="{FF2B5EF4-FFF2-40B4-BE49-F238E27FC236}">
                  <a16:creationId xmlns:a16="http://schemas.microsoft.com/office/drawing/2014/main" id="{808F2558-0D7D-4F37-9C2F-D60274763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9748" y="5731609"/>
              <a:ext cx="17091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r>
                <a:rPr lang="en-US" altLang="zh-CN"/>
                <a:t>C/S networks</a:t>
              </a:r>
              <a:endParaRPr lang="zh-CN" altLang="en-US"/>
            </a:p>
          </p:txBody>
        </p:sp>
        <p:pic>
          <p:nvPicPr>
            <p:cNvPr id="14344" name="图片 11">
              <a:extLst>
                <a:ext uri="{FF2B5EF4-FFF2-40B4-BE49-F238E27FC236}">
                  <a16:creationId xmlns:a16="http://schemas.microsoft.com/office/drawing/2014/main" id="{8F5031D7-37E8-4EE4-BA1A-E2B18FDC7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3535" y="3897719"/>
              <a:ext cx="2182858" cy="189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730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361FD6D1-DEB9-439A-976B-E836E403D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DISCOVER PROTOCOL</a:t>
            </a:r>
            <a:endParaRPr lang="zh-CN" altLang="en-US"/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BA9E345E-0A80-4A8D-9406-0DB51BA7D5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ETH’s discovery protocol, based on the </a:t>
            </a:r>
            <a:r>
              <a:rPr lang="en-US" altLang="zh-CN" sz="2000" dirty="0" err="1"/>
              <a:t>kademlia</a:t>
            </a:r>
            <a:r>
              <a:rPr lang="en-US" altLang="zh-CN" sz="2000" dirty="0"/>
              <a:t> algorithm.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989691-C5E9-40C4-846F-CAF90C8C0B48}"/>
              </a:ext>
            </a:extLst>
          </p:cNvPr>
          <p:cNvSpPr txBox="1"/>
          <p:nvPr/>
        </p:nvSpPr>
        <p:spPr>
          <a:xfrm>
            <a:off x="1948773" y="6189713"/>
            <a:ext cx="5195653" cy="88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200" dirty="0">
                <a:hlinkClick r:id="rId3"/>
              </a:rPr>
              <a:t>https://github.com/ethereum/go-ethereum/tree/master/p2p/discover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en-US" altLang="zh-CN" sz="1200" dirty="0">
                <a:hlinkClick r:id="rId4"/>
              </a:rPr>
              <a:t>https://github.com/ethereum/devp2p/blob/master/discv4.md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endParaRPr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C69092-D97F-4B7B-93DE-E5E135575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32986"/>
            <a:ext cx="8388249" cy="38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016DAD13-2AFA-4C7F-87E0-E896EEBD2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P2P SYN Protocol</a:t>
            </a:r>
            <a:endParaRPr lang="zh-CN" altLang="en-US" dirty="0"/>
          </a:p>
        </p:txBody>
      </p:sp>
      <p:sp>
        <p:nvSpPr>
          <p:cNvPr id="17411" name="内容占位符 2">
            <a:extLst>
              <a:ext uri="{FF2B5EF4-FFF2-40B4-BE49-F238E27FC236}">
                <a16:creationId xmlns:a16="http://schemas.microsoft.com/office/drawing/2014/main" id="{08B2BE74-30CB-4919-A6C8-7D7AF6C2B0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41425"/>
            <a:ext cx="8229600" cy="477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 new blockchain node has no local chain-data, so need other nodes to help synchronize them.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Because of network delay, old nodes also need to be synchronized.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BF7DF7-E21B-4EDC-98BE-20123DF3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97" y="3682660"/>
            <a:ext cx="7511005" cy="25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455F8A89-E46D-4B77-9E5A-178F409B9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SYN PROTOCOL</a:t>
            </a:r>
            <a:endParaRPr lang="zh-CN" altLang="en-US"/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B1120CE9-6439-4C89-B59E-B31B4A595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763" y="1191665"/>
            <a:ext cx="8636000" cy="5440362"/>
          </a:xfrm>
        </p:spPr>
        <p:txBody>
          <a:bodyPr/>
          <a:lstStyle/>
          <a:p>
            <a:r>
              <a:rPr lang="en-US" altLang="zh-CN" dirty="0"/>
              <a:t>ETH’s Synchronization Timing:</a:t>
            </a:r>
          </a:p>
          <a:p>
            <a:pPr lvl="1"/>
            <a:r>
              <a:rPr lang="en-US" altLang="zh-CN" dirty="0"/>
              <a:t>When a new node is added.</a:t>
            </a:r>
          </a:p>
          <a:p>
            <a:pPr lvl="1"/>
            <a:r>
              <a:rPr lang="en-US" altLang="zh-CN" dirty="0"/>
              <a:t>When receiving a block from a node.</a:t>
            </a:r>
          </a:p>
          <a:p>
            <a:pPr lvl="1"/>
            <a:r>
              <a:rPr lang="en-US" altLang="zh-CN" dirty="0"/>
              <a:t>Positively synchronize every 10 seconds.</a:t>
            </a:r>
          </a:p>
          <a:p>
            <a:r>
              <a:rPr lang="en-US" altLang="zh-CN" dirty="0"/>
              <a:t>ETH’s </a:t>
            </a:r>
            <a:r>
              <a:rPr lang="en-US" altLang="zh-CN" dirty="0" err="1"/>
              <a:t>BroadcastBlock</a:t>
            </a:r>
            <a:r>
              <a:rPr lang="en-US" altLang="zh-CN" dirty="0"/>
              <a:t> Timing: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</a:rPr>
              <a:t>When a new block is mined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</a:rPr>
              <a:t>When a new block is received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ETH’s </a:t>
            </a:r>
            <a:r>
              <a:rPr lang="en-US" altLang="zh-CN" dirty="0" err="1"/>
              <a:t>BroadcastTx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</a:rPr>
              <a:t>A new </a:t>
            </a:r>
            <a:r>
              <a:rPr lang="en-US" altLang="zh-CN" dirty="0"/>
              <a:t>transaction</a:t>
            </a:r>
            <a:r>
              <a:rPr lang="en-US" altLang="zh-CN" dirty="0">
                <a:latin typeface="Arial" panose="020B0604020202020204" pitchFamily="34" charset="0"/>
              </a:rPr>
              <a:t> is received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</a:rPr>
              <a:t>When you send a </a:t>
            </a:r>
            <a:r>
              <a:rPr lang="en-US" altLang="zh-CN" dirty="0"/>
              <a:t>transaction.</a:t>
            </a:r>
          </a:p>
          <a:p>
            <a:pPr lvl="1"/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C328F2-8147-4B1D-A4C4-D16523720B15}"/>
              </a:ext>
            </a:extLst>
          </p:cNvPr>
          <p:cNvSpPr txBox="1"/>
          <p:nvPr/>
        </p:nvSpPr>
        <p:spPr>
          <a:xfrm>
            <a:off x="1940403" y="6384925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hlinkClick r:id="rId3"/>
              </a:rPr>
              <a:t>https://github.com/ethereum/go-ethereum/tree/master/eth/downloader</a:t>
            </a:r>
            <a:endParaRPr lang="en-US" altLang="zh-CN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648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F5AF9ED-6B2C-468A-8710-16462C266C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/>
              <a:t>About Us</a:t>
            </a:r>
            <a:endParaRPr lang="zh-CN" altLang="zh-CN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95E0C49-969A-4EFE-BAB5-6BF644849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/>
              <a:t>Chen Nan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Main focus: Blockchain,</a:t>
            </a:r>
            <a:r>
              <a:rPr lang="zh-CN" altLang="en-US" dirty="0"/>
              <a:t> </a:t>
            </a:r>
            <a:r>
              <a:rPr lang="en-US" altLang="zh-CN" dirty="0"/>
              <a:t>Windows Kernel, Virtualization;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Speaker of 44con 2018, CSS 2018;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Discovered 10+ vulnerabilities of blockchain client.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Kame Wang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PhD of Chinese Academy of Sciences;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Research Interests: Blockchain security, automatic code analysis and test, mobile security;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/>
              <a:t>Speaker of ACM CCS 2016 ( as a PhD student), </a:t>
            </a:r>
            <a:r>
              <a:rPr lang="en-US" altLang="zh-CN" dirty="0" err="1"/>
              <a:t>TSec</a:t>
            </a:r>
            <a:r>
              <a:rPr lang="en-US" altLang="zh-CN" dirty="0"/>
              <a:t> 2018.</a:t>
            </a:r>
            <a:endParaRPr lang="zh-CN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611649B4-1DE0-4DCE-B92D-ED6B235FF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CONSENSUS PROTOCOL</a:t>
            </a:r>
            <a:endParaRPr lang="zh-CN" altLang="en-US"/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57C760F1-0981-4CB6-A77B-638483FEAB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Consensus protocol is the core of blockchain.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Because the nodes in the blockchain are all equal, each node has the right to generate block.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So how to determine whose block should be added to the chain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Consensus protocol could </a:t>
            </a:r>
            <a:r>
              <a:rPr lang="en-US" altLang="zh-CN" dirty="0">
                <a:latin typeface="Arial" panose="020B0604020202020204" pitchFamily="34" charset="0"/>
              </a:rPr>
              <a:t>solve this problem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Common consensus protocols: 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/>
              <a:t>POW</a:t>
            </a:r>
            <a:r>
              <a:rPr lang="zh-CN" altLang="en-US" sz="1800" dirty="0"/>
              <a:t>、</a:t>
            </a:r>
            <a:r>
              <a:rPr lang="en-US" altLang="zh-CN" sz="1800" dirty="0"/>
              <a:t>POS</a:t>
            </a:r>
            <a:r>
              <a:rPr lang="zh-CN" altLang="en-US" sz="1800" dirty="0"/>
              <a:t>、</a:t>
            </a:r>
            <a:r>
              <a:rPr lang="en-US" altLang="zh-CN" sz="1800" dirty="0"/>
              <a:t>DPOS</a:t>
            </a:r>
            <a:r>
              <a:rPr lang="zh-CN" altLang="en-US" sz="1800" dirty="0"/>
              <a:t>、</a:t>
            </a:r>
            <a:r>
              <a:rPr lang="en-US" altLang="zh-CN" sz="1800" dirty="0"/>
              <a:t>PBFT and so on.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F13A17FC-B2BD-4B64-8114-48C5139DF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P2P CONSENSUS PROTOCOL</a:t>
            </a:r>
            <a:endParaRPr lang="zh-CN" altLang="en-US" dirty="0"/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E9279F88-9ACD-4022-8AF7-F7E3CB0FF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ETH’s consensus protocol(POW): mine</a:t>
            </a:r>
          </a:p>
          <a:p>
            <a:pPr lvl="1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83A4DF-FD87-4B28-82F0-8FFE589A67F4}"/>
              </a:ext>
            </a:extLst>
          </p:cNvPr>
          <p:cNvSpPr/>
          <p:nvPr/>
        </p:nvSpPr>
        <p:spPr>
          <a:xfrm>
            <a:off x="1203650" y="6343233"/>
            <a:ext cx="7268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hlinkClick r:id="rId3"/>
              </a:rPr>
              <a:t>https://github.com/ethereum/go-ethereum/tree/master/consensus</a:t>
            </a: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CD0175-1EE4-4E05-A9BA-DCB0D485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10" y="2008877"/>
            <a:ext cx="6851780" cy="4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1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A2629-ED8A-4820-9D25-E48570D6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P2P CONSENSUS PROTOCOL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649BF-D5D3-42D9-875D-FE2386FBC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ETH’s consensus protocol(POW):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A7EA9-93E1-4E60-A5EE-F9B87C660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65" y="1821053"/>
            <a:ext cx="6587375" cy="4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58F932E0-DEEB-4A54-A83E-14FC4186C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contract interpreting</a:t>
            </a:r>
            <a:endParaRPr lang="zh-CN" altLang="en-US" dirty="0"/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7EF6FE1E-C21C-4C5B-9E1D-45EE703802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Usually a smart contract is a binary array which has its own format.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contract creator develops the contract and sends it to the blockchain nodes.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blockchain nodes is responsible for parsing and executing the smart contract.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Common smart contracts: Solidity, WASM and so 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95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B304F4F0-6B1B-4940-B3A7-EB01CCF3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contract interpreting</a:t>
            </a:r>
            <a:endParaRPr lang="zh-CN" altLang="en-US" dirty="0"/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469B6BD6-4995-452E-B98E-FE0E04C2EF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ETH’s smart contract interpreting:</a:t>
            </a:r>
          </a:p>
          <a:p>
            <a:pPr lvl="1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E5B987-BFA9-451C-B467-033F16F476C7}"/>
              </a:ext>
            </a:extLst>
          </p:cNvPr>
          <p:cNvSpPr/>
          <p:nvPr/>
        </p:nvSpPr>
        <p:spPr>
          <a:xfrm>
            <a:off x="1674845" y="6374010"/>
            <a:ext cx="5794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hlinkClick r:id="rId3"/>
              </a:rPr>
              <a:t>https://github.com/ethereum/go-ethereum/tree/master/core/vm</a:t>
            </a:r>
            <a:endParaRPr lang="en-US" altLang="zh-CN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E81405-2822-4EC0-A0B3-BCDB6FDA0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901352"/>
            <a:ext cx="5130504" cy="39219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4F0CAD-4AD2-4492-9A69-9128CF168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379" y="1709663"/>
            <a:ext cx="3628588" cy="44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1DE30F8C-1ADD-4502-8469-A71842D18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Contract </a:t>
            </a:r>
            <a:r>
              <a:rPr lang="en-US" altLang="zh-CN" dirty="0" err="1"/>
              <a:t>Syscall</a:t>
            </a:r>
            <a:endParaRPr lang="zh-CN" altLang="en-US" dirty="0"/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361EA5B1-33AB-4D8D-8B06-6AEBC86F13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Because the smart contract and the client are in different execution contexts.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Contract can not do some Client-side operations.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client provides some APIs for the smart contract, which is </a:t>
            </a:r>
            <a:r>
              <a:rPr lang="en-US" altLang="zh-CN" dirty="0" err="1"/>
              <a:t>syscall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You can think of it as a wrapper of opcodes.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8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1CF7D767-5CE7-4CB7-B305-CDA90CE274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Smart contract syscall</a:t>
            </a:r>
            <a:endParaRPr lang="zh-CN" altLang="en-US"/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E062988C-8E0B-4694-8E3A-B4AE95823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Ont’syscall</a:t>
            </a:r>
            <a:r>
              <a:rPr lang="en-US" altLang="zh-CN" dirty="0"/>
              <a:t>:</a:t>
            </a:r>
          </a:p>
          <a:p>
            <a:pPr lvl="1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A3E14-8240-4D33-8A32-383B4EE983F8}"/>
              </a:ext>
            </a:extLst>
          </p:cNvPr>
          <p:cNvSpPr/>
          <p:nvPr/>
        </p:nvSpPr>
        <p:spPr>
          <a:xfrm>
            <a:off x="647699" y="6305133"/>
            <a:ext cx="73628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hlinkClick r:id="rId3"/>
              </a:rPr>
              <a:t>https://github.com/ontio/ontology/tree/master/smartcontract/service/</a:t>
            </a:r>
            <a:endParaRPr lang="en-US" altLang="zh-CN" sz="1400" dirty="0"/>
          </a:p>
          <a:p>
            <a:pPr lvl="1"/>
            <a:r>
              <a:rPr lang="en-US" altLang="zh-CN" sz="1400" dirty="0">
                <a:hlinkClick r:id="rId4"/>
              </a:rPr>
              <a:t>https://github.com/ontio/ontology/blob/master/vm/</a:t>
            </a:r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8A1915-1107-46B1-86F1-CA3C536B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" y="1750137"/>
            <a:ext cx="6267450" cy="44115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4C64A5-57AB-4C30-8128-B06D598E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163" y="3764558"/>
            <a:ext cx="3436938" cy="23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Attack Surface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How to Find Vulnerabilities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Real Cases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4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方正兰亭黑_GBK" panose="02000000000000000000" charset="-122"/>
                <a:sym typeface="+mn-ea"/>
              </a:rPr>
              <a:t>RPC Attack Case Study: ETH</a:t>
            </a:r>
            <a:endParaRPr lang="zh-CN" altLang="zh-CN" sz="2800" dirty="0">
              <a:ea typeface="方正兰亭黑_GBK" panose="02000000000000000000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39EE6F-73F8-4642-AE66-8FF4A879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185003"/>
            <a:ext cx="4821883" cy="23993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E43F3E-1571-4D86-BED7-9C2D9C3C9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86"/>
          <a:stretch>
            <a:fillRect/>
          </a:stretch>
        </p:blipFill>
        <p:spPr>
          <a:xfrm>
            <a:off x="5462113" y="1572081"/>
            <a:ext cx="3670300" cy="20123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E00672-643D-4C2D-AE1B-4D3EEF958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412"/>
          <a:stretch/>
        </p:blipFill>
        <p:spPr>
          <a:xfrm>
            <a:off x="1562593" y="3736797"/>
            <a:ext cx="6289182" cy="31212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49FB3B-3455-42F2-893A-05D14DC9F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881" y="13705"/>
            <a:ext cx="2788763" cy="10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方正兰亭黑_GBK" panose="02000000000000000000" charset="-122"/>
                <a:sym typeface="+mn-ea"/>
              </a:rPr>
              <a:t>RPC Attack Case Study</a:t>
            </a:r>
            <a:endParaRPr lang="zh-CN" altLang="zh-CN" sz="2800" dirty="0">
              <a:ea typeface="方正兰亭黑_GBK" panose="02000000000000000000" charset="-122"/>
              <a:sym typeface="+mn-ea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28120D-8382-4C61-A4C5-1C01ECF2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7000"/>
            <a:ext cx="8047349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latin typeface="Microsoft YaHei UI" panose="020B0503020204020204" pitchFamily="34" charset="-122"/>
                <a:sym typeface="+mn-ea"/>
              </a:rPr>
              <a:t>Stealing Ethereum remotely:</a:t>
            </a:r>
          </a:p>
          <a:p>
            <a:pPr marL="261938" indent="0">
              <a:lnSpc>
                <a:spcPct val="135000"/>
              </a:lnSpc>
              <a:spcAft>
                <a:spcPts val="0"/>
              </a:spcAft>
              <a:buNone/>
            </a:pP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Step 1. check target node’s RPC is open;</a:t>
            </a:r>
          </a:p>
          <a:p>
            <a:pPr marL="261938" indent="0">
              <a:lnSpc>
                <a:spcPct val="135000"/>
              </a:lnSpc>
              <a:spcAft>
                <a:spcPts val="0"/>
              </a:spcAft>
              <a:buNone/>
            </a:pP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Step 2. get the information of the node’s wallet;</a:t>
            </a:r>
          </a:p>
          <a:p>
            <a:pPr marL="261938" indent="0">
              <a:lnSpc>
                <a:spcPct val="135000"/>
              </a:lnSpc>
              <a:spcAft>
                <a:spcPts val="0"/>
              </a:spcAft>
              <a:buNone/>
            </a:pP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Step 3. command the node to send its balance.</a:t>
            </a:r>
          </a:p>
          <a:p>
            <a:pPr marL="285750" indent="-285750">
              <a:lnSpc>
                <a:spcPct val="135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latin typeface="Microsoft YaHei UI" panose="020B0503020204020204" pitchFamily="34" charset="-122"/>
                <a:sym typeface="+mn-ea"/>
              </a:rPr>
              <a:t>Attack success condition:</a:t>
            </a:r>
            <a:endParaRPr lang="en-US" altLang="zh-CN" sz="1800" b="1" dirty="0">
              <a:latin typeface="Microsoft YaHei UI" panose="020B0503020204020204" pitchFamily="34" charset="-122"/>
              <a:sym typeface="+mn-ea"/>
            </a:endParaRPr>
          </a:p>
          <a:p>
            <a:pPr marL="604838" indent="-342900">
              <a:lnSpc>
                <a:spcPct val="13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latin typeface="Microsoft YaHei UI" panose="020B0503020204020204" pitchFamily="34" charset="-122"/>
                <a:sym typeface="+mn-ea"/>
              </a:rPr>
              <a:t>Attacker knows the key to unlock account, OR… </a:t>
            </a:r>
          </a:p>
          <a:p>
            <a:pPr marL="604838" indent="-342900">
              <a:lnSpc>
                <a:spcPct val="13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solidFill>
                  <a:srgbClr val="F03A17"/>
                </a:solidFill>
                <a:latin typeface="Microsoft YaHei UI" panose="020B0503020204020204" pitchFamily="34" charset="-122"/>
                <a:sym typeface="+mn-ea"/>
              </a:rPr>
              <a:t>Account is unlocked by owner.</a:t>
            </a:r>
          </a:p>
        </p:txBody>
      </p:sp>
      <p:pic>
        <p:nvPicPr>
          <p:cNvPr id="4100" name="Picture 4" descr="images (225Ã225)">
            <a:extLst>
              <a:ext uri="{FF2B5EF4-FFF2-40B4-BE49-F238E27FC236}">
                <a16:creationId xmlns:a16="http://schemas.microsoft.com/office/drawing/2014/main" id="{673E9D8F-4A0B-4283-97EC-48E496079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18207"/>
          <a:stretch/>
        </p:blipFill>
        <p:spPr bwMode="auto">
          <a:xfrm>
            <a:off x="5338915" y="5518943"/>
            <a:ext cx="1681317" cy="11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requestreduce.org/images/robber-background-clipart-10.jpg">
            <a:extLst>
              <a:ext uri="{FF2B5EF4-FFF2-40B4-BE49-F238E27FC236}">
                <a16:creationId xmlns:a16="http://schemas.microsoft.com/office/drawing/2014/main" id="{D9CBBADC-CF85-44D1-A46F-50D8B8CFC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t="10725" r="10262" b="10692"/>
          <a:stretch/>
        </p:blipFill>
        <p:spPr bwMode="auto">
          <a:xfrm>
            <a:off x="7288185" y="4955371"/>
            <a:ext cx="1855815" cy="17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3EC426A3-73C4-4364-ACA5-E1B602439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About </a:t>
            </a:r>
            <a:r>
              <a:rPr lang="en-US" altLang="zh-CN" dirty="0" err="1"/>
              <a:t>Zhanlu</a:t>
            </a:r>
            <a:r>
              <a:rPr lang="en-US" altLang="zh-CN" dirty="0"/>
              <a:t> Lab</a:t>
            </a:r>
            <a:endParaRPr lang="zh-CN" altLang="en-US" dirty="0"/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1533FA62-053E-4F6C-888E-8EB0BBCBBE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Yuange</a:t>
            </a:r>
            <a:r>
              <a:rPr lang="en-US" altLang="zh-CN" dirty="0"/>
              <a:t>, one of the most famous hackers from China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 Researchers on MSRC TOP100 in 2018.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Pwn2own</a:t>
            </a:r>
            <a:r>
              <a:rPr lang="en-US" altLang="zh-CN" dirty="0">
                <a:sym typeface="+mn-ea"/>
              </a:rPr>
              <a:t>2017</a:t>
            </a:r>
            <a:r>
              <a:rPr lang="en-US" altLang="zh-CN" dirty="0"/>
              <a:t> winner , as Tencent Security Lance Team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Twitter: @</a:t>
            </a:r>
            <a:r>
              <a:rPr lang="en-US" altLang="zh-CN" dirty="0" err="1"/>
              <a:t>ZhanluLab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B6368CF-20F9-42A6-9727-002925067C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1800" y="1592826"/>
          <a:ext cx="3766422" cy="343637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370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153">
                  <a:extLst>
                    <a:ext uri="{9D8B030D-6E8A-4147-A177-3AD203B41FA5}">
                      <a16:colId xmlns:a16="http://schemas.microsoft.com/office/drawing/2014/main" val="614963658"/>
                    </a:ext>
                  </a:extLst>
                </a:gridCol>
              </a:tblGrid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effectLst/>
                        </a:rPr>
                        <a:t>Risk Factors</a:t>
                      </a:r>
                      <a:endParaRPr lang="zh-CN" sz="22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solidFill>
                            <a:srgbClr val="FF0000"/>
                          </a:solidFill>
                          <a:effectLst/>
                        </a:rPr>
                        <a:t>ETH</a:t>
                      </a:r>
                      <a:endParaRPr lang="zh-CN" sz="2200" b="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No RPC Caller Identity Authentication</a:t>
                      </a:r>
                      <a:endParaRPr lang="zh-CN" sz="18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Unsafe Wallet Management</a:t>
                      </a:r>
                      <a:endParaRPr lang="zh-CN" sz="18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All User Nodes Detectable</a:t>
                      </a:r>
                      <a:endParaRPr lang="zh-CN" sz="18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>
                    <a:lnL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CF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方正兰亭黑_GBK" panose="02000000000000000000" charset="-122"/>
                <a:sym typeface="+mn-ea"/>
              </a:rPr>
              <a:t>RPC Security Model</a:t>
            </a:r>
            <a:endParaRPr lang="zh-CN" altLang="zh-CN" sz="2800" dirty="0">
              <a:ea typeface="方正兰亭黑_GBK" panose="02000000000000000000" charset="-122"/>
              <a:sym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50103FF-E63A-4509-8EAA-A310DF68B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66653" y="1588794"/>
          <a:ext cx="959068" cy="343637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959068">
                  <a:extLst>
                    <a:ext uri="{9D8B030D-6E8A-4147-A177-3AD203B41FA5}">
                      <a16:colId xmlns:a16="http://schemas.microsoft.com/office/drawing/2014/main" val="3011484236"/>
                    </a:ext>
                  </a:extLst>
                </a:gridCol>
              </a:tblGrid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solidFill>
                            <a:srgbClr val="FF0000"/>
                          </a:solidFill>
                          <a:effectLst/>
                        </a:rPr>
                        <a:t>NEO</a:t>
                      </a:r>
                      <a:endParaRPr lang="zh-CN" sz="2200" b="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747318927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b="1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4217473020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b="1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3757220734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00" dirty="0">
                          <a:solidFill>
                            <a:srgbClr val="FF0000"/>
                          </a:solidFill>
                          <a:effectLst/>
                        </a:rPr>
                        <a:t>√</a:t>
                      </a:r>
                      <a:endParaRPr lang="zh-CN" altLang="zh-CN" sz="2000" b="0" kern="100" dirty="0">
                        <a:solidFill>
                          <a:srgbClr val="FF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344363199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2177A7-7AC2-4667-947B-17B3F27AE6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98222" y="1592826"/>
          <a:ext cx="1396153" cy="343637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396153">
                  <a:extLst>
                    <a:ext uri="{9D8B030D-6E8A-4147-A177-3AD203B41FA5}">
                      <a16:colId xmlns:a16="http://schemas.microsoft.com/office/drawing/2014/main" val="3038394444"/>
                    </a:ext>
                  </a:extLst>
                </a:gridCol>
              </a:tblGrid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effectLst/>
                        </a:rPr>
                        <a:t>Bitcoin</a:t>
                      </a:r>
                      <a:endParaRPr lang="zh-CN" sz="22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4013011779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00" dirty="0">
                          <a:effectLst/>
                        </a:rPr>
                        <a:t>ⅹ</a:t>
                      </a:r>
                      <a:r>
                        <a:rPr lang="en-US" altLang="zh-CN" sz="2000" b="0" kern="100" baseline="30000" dirty="0">
                          <a:effectLst/>
                        </a:rPr>
                        <a:t>#1</a:t>
                      </a:r>
                      <a:endParaRPr lang="zh-CN" sz="2000" b="0" kern="100" baseline="300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718106399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00" dirty="0">
                          <a:effectLst/>
                        </a:rPr>
                        <a:t>√</a:t>
                      </a:r>
                      <a:endParaRPr lang="zh-CN" sz="20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2222865352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kern="100" dirty="0">
                          <a:effectLst/>
                        </a:rPr>
                        <a:t>√</a:t>
                      </a:r>
                      <a:endParaRPr lang="zh-CN" altLang="zh-CN" sz="20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21288223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0D8FE78-DF53-4526-ADA7-AA2423532C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94375" y="1592826"/>
          <a:ext cx="1086139" cy="343637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086139">
                  <a:extLst>
                    <a:ext uri="{9D8B030D-6E8A-4147-A177-3AD203B41FA5}">
                      <a16:colId xmlns:a16="http://schemas.microsoft.com/office/drawing/2014/main" val="1454138258"/>
                    </a:ext>
                  </a:extLst>
                </a:gridCol>
              </a:tblGrid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effectLst/>
                        </a:rPr>
                        <a:t>EOS</a:t>
                      </a:r>
                      <a:endParaRPr lang="zh-CN" sz="22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4086164403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√</a:t>
                      </a:r>
                      <a:endParaRPr lang="zh-CN" sz="20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215762155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√</a:t>
                      </a:r>
                      <a:endParaRPr lang="zh-CN" sz="20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4150488335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ⅹ</a:t>
                      </a:r>
                      <a:r>
                        <a:rPr lang="en-US" sz="2000" b="0" kern="100" baseline="30000" dirty="0">
                          <a:effectLst/>
                        </a:rPr>
                        <a:t>#2</a:t>
                      </a:r>
                      <a:endParaRPr lang="zh-CN" sz="2000" b="0" kern="100" baseline="300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89143457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B01563B-0A97-4227-AF76-675B1BD5FD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80514" y="1592826"/>
          <a:ext cx="1086139" cy="343637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086139">
                  <a:extLst>
                    <a:ext uri="{9D8B030D-6E8A-4147-A177-3AD203B41FA5}">
                      <a16:colId xmlns:a16="http://schemas.microsoft.com/office/drawing/2014/main" val="3969374870"/>
                    </a:ext>
                  </a:extLst>
                </a:gridCol>
              </a:tblGrid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200" b="0" kern="100" dirty="0">
                          <a:effectLst/>
                        </a:rPr>
                        <a:t>Ripple</a:t>
                      </a:r>
                      <a:endParaRPr lang="zh-CN" sz="2200" b="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3530003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√</a:t>
                      </a:r>
                      <a:endParaRPr lang="zh-CN" sz="20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553894183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0" kern="100" dirty="0">
                          <a:effectLst/>
                        </a:rPr>
                        <a:t>ⅹ</a:t>
                      </a:r>
                      <a:r>
                        <a:rPr lang="en-US" altLang="zh-CN" sz="2000" b="0" kern="100" baseline="30000" dirty="0">
                          <a:effectLst/>
                        </a:rPr>
                        <a:t>#3</a:t>
                      </a:r>
                      <a:endParaRPr lang="zh-CN" sz="2000" b="0" kern="100" baseline="300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3795681735"/>
                  </a:ext>
                </a:extLst>
              </a:tr>
              <a:tr h="85909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00" dirty="0">
                          <a:effectLst/>
                        </a:rPr>
                        <a:t>ⅹ</a:t>
                      </a:r>
                      <a:r>
                        <a:rPr lang="en-US" altLang="zh-CN" sz="2000" b="0" kern="100" baseline="30000" dirty="0">
                          <a:effectLst/>
                        </a:rPr>
                        <a:t>#4</a:t>
                      </a:r>
                      <a:endParaRPr lang="zh-CN" altLang="zh-CN" sz="2000" b="0" kern="100" baseline="300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216273508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7C3AE97-6B4C-4D02-9EE9-BA018A6E2D65}"/>
              </a:ext>
            </a:extLst>
          </p:cNvPr>
          <p:cNvSpPr txBox="1"/>
          <p:nvPr/>
        </p:nvSpPr>
        <p:spPr>
          <a:xfrm>
            <a:off x="0" y="552478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Follow these three risks to find RPC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problems in other blockchain networks.</a:t>
            </a:r>
          </a:p>
        </p:txBody>
      </p:sp>
    </p:spTree>
    <p:extLst>
      <p:ext uri="{BB962C8B-B14F-4D97-AF65-F5344CB8AC3E}">
        <p14:creationId xmlns:p14="http://schemas.microsoft.com/office/powerpoint/2010/main" val="23122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605F59F5-F7D7-44F6-B9CB-3FEF6E938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Bugs in Code</a:t>
            </a:r>
            <a:endParaRPr lang="zh-CN" altLang="en-US" dirty="0"/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D5D89E4C-806A-4323-ACCB-F341FF1067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Although there are hundreds of clients, there are few truly independently developed clients.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Most are copies and customizations of classical projects.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You just need to be familiar with several well-known clients.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Such as BTC,ETH,EOS and so on.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196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08EB04E6-DF61-4C91-875A-7ACA7EEBF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Bugs in Code</a:t>
            </a:r>
            <a:endParaRPr lang="zh-CN" altLang="en-US" dirty="0"/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BE08C84E-19EF-4371-974D-A48B1186BA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850" y="1241425"/>
            <a:ext cx="8229600" cy="477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If you want to fast analyze a new blockchain project, there are some different situations: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If the project is based of a classical project, easy to get started. You can check if it has any n-day bugs.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If it is an independent project: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Firstly, just download the source code, compile and run.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Secondly, you can use some tricks to quickly find some obvious bugs.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Finally, you need to go deep into the code. Locate each attack surface and audit them.</a:t>
            </a:r>
          </a:p>
        </p:txBody>
      </p:sp>
    </p:spTree>
    <p:extLst>
      <p:ext uri="{BB962C8B-B14F-4D97-AF65-F5344CB8AC3E}">
        <p14:creationId xmlns:p14="http://schemas.microsoft.com/office/powerpoint/2010/main" val="1850810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B1DD2B6C-7AA4-443B-B80A-32FB7BA34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Tricks</a:t>
            </a:r>
            <a:endParaRPr lang="zh-CN" altLang="en-US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545D959C-8997-4683-B29F-34F1129044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23711"/>
            <a:ext cx="8229600" cy="477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Blockchain clients are usually implemented in a variety of languages. Such as </a:t>
            </a:r>
            <a:r>
              <a:rPr lang="en-US" altLang="zh-CN" dirty="0" err="1"/>
              <a:t>c++</a:t>
            </a:r>
            <a:r>
              <a:rPr lang="en-US" altLang="zh-CN" dirty="0"/>
              <a:t>, go, java and so on.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problem with </a:t>
            </a:r>
            <a:r>
              <a:rPr lang="en-US" altLang="zh-CN" dirty="0" err="1"/>
              <a:t>c++</a:t>
            </a:r>
            <a:r>
              <a:rPr lang="en-US" altLang="zh-CN" dirty="0"/>
              <a:t> is obvious, since its pointers are prone to memory access errors.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Other languages also can cause problems, even without Pointers. Such as OOM,OOB and so on.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Even a DOS vulnerability can have a big impact on the blockchain, like breaking mining and user transactions.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It could even cause 51 percent of the attacks.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8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47EC5FC5-6C5F-4E66-A6A7-C3C8644A6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Some Tricks</a:t>
            </a:r>
            <a:endParaRPr lang="zh-CN" altLang="en-US"/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DA902DBD-BF80-46D4-AE01-46EEE49CE2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7125"/>
            <a:ext cx="8229600" cy="5454650"/>
          </a:xfrm>
        </p:spPr>
        <p:txBody>
          <a:bodyPr/>
          <a:lstStyle/>
          <a:p>
            <a:r>
              <a:rPr lang="en-US" altLang="zh-CN" sz="2800" dirty="0"/>
              <a:t>Common bug situations 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Out of bound access.</a:t>
            </a:r>
          </a:p>
          <a:p>
            <a:pPr lvl="1"/>
            <a:r>
              <a:rPr lang="en-US" altLang="zh-CN" dirty="0"/>
              <a:t>Integer overflow.</a:t>
            </a:r>
          </a:p>
          <a:p>
            <a:pPr lvl="1"/>
            <a:r>
              <a:rPr lang="en-US" altLang="zh-CN" dirty="0"/>
              <a:t>Type conversion failed.</a:t>
            </a:r>
          </a:p>
          <a:p>
            <a:pPr lvl="1"/>
            <a:r>
              <a:rPr lang="en-US" altLang="zh-CN" dirty="0"/>
              <a:t>Map index does not exist and not checked.</a:t>
            </a:r>
          </a:p>
          <a:p>
            <a:pPr lvl="1"/>
            <a:r>
              <a:rPr lang="en-US" altLang="zh-CN" dirty="0"/>
              <a:t>Allocate memory is too large.</a:t>
            </a:r>
          </a:p>
          <a:p>
            <a:pPr lvl="1"/>
            <a:r>
              <a:rPr lang="en-US" altLang="zh-CN" dirty="0"/>
              <a:t>Race condition.</a:t>
            </a:r>
          </a:p>
          <a:p>
            <a:pPr lvl="1"/>
            <a:r>
              <a:rPr lang="en-US" altLang="zh-CN" dirty="0"/>
              <a:t>...</a:t>
            </a:r>
          </a:p>
          <a:p>
            <a:pPr marL="182562" lvl="1" indent="0">
              <a:buNone/>
            </a:pPr>
            <a:endParaRPr lang="en-US" altLang="zh-CN" dirty="0"/>
          </a:p>
          <a:p>
            <a:r>
              <a:rPr lang="en-US" altLang="zh-CN" dirty="0"/>
              <a:t>Most languages have all of the above problems.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1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F1B6F9F1-FFCF-4BD0-A8CC-752E0DFB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Some Tricks</a:t>
            </a:r>
            <a:endParaRPr lang="zh-CN" altLang="en-US"/>
          </a:p>
        </p:txBody>
      </p:sp>
      <p:sp>
        <p:nvSpPr>
          <p:cNvPr id="31747" name="内容占位符 2">
            <a:extLst>
              <a:ext uri="{FF2B5EF4-FFF2-40B4-BE49-F238E27FC236}">
                <a16:creationId xmlns:a16="http://schemas.microsoft.com/office/drawing/2014/main" id="{F179BFD7-EF15-40F7-B629-532014752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You could believe that a lot of blockchain code isn‘t of high quality. They will have many basic errors.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So you can summarize some vulnerability patterns for the languages you want to study.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Then use the patterns to search the source code directly.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You will be pleasantly surprised.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643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B24E7-48D1-47CE-BF9C-A9C4CD5C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for go language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B714E-55AC-4567-8F37-010592B31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Type conversion:</a:t>
            </a:r>
          </a:p>
          <a:p>
            <a:pPr lvl="1"/>
            <a:r>
              <a:rPr lang="en-US" altLang="zh-CN" dirty="0"/>
              <a:t>\.\(string\)</a:t>
            </a:r>
          </a:p>
          <a:p>
            <a:pPr lvl="1"/>
            <a:r>
              <a:rPr lang="en-US" altLang="zh-CN" dirty="0"/>
              <a:t>\.\(int\)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If the conversion fails, the program will panic.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11C854-7B05-43C5-8F62-357F3C95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3393060"/>
            <a:ext cx="5946775" cy="23056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929212-B34C-4592-B354-B49E38D2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9335"/>
            <a:ext cx="9144000" cy="57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16E2B-F6DA-4A3F-83B6-C5CD6531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for go language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4AF76-0A06-4E14-882E-6A3CFCE55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Allocate memory:</a:t>
            </a:r>
          </a:p>
          <a:p>
            <a:pPr lvl="1"/>
            <a:r>
              <a:rPr lang="en-US" altLang="zh-CN" dirty="0"/>
              <a:t>make\(\[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If the memory size is controllable by remote attacker, which will result in out of memory.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45F505-B9B7-47CA-AC82-C87ED26E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7" y="4016375"/>
            <a:ext cx="5915025" cy="100965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914DD42-D6D1-4099-BBF2-84EBE89C3B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63772" y="4839287"/>
            <a:ext cx="154745" cy="5838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AD8AAC2-8336-43EB-97BD-237CD208D6F3}"/>
              </a:ext>
            </a:extLst>
          </p:cNvPr>
          <p:cNvSpPr txBox="1"/>
          <p:nvPr/>
        </p:nvSpPr>
        <p:spPr>
          <a:xfrm>
            <a:off x="5563772" y="5464145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len</a:t>
            </a:r>
            <a:r>
              <a:rPr lang="en-US" altLang="zh-CN" sz="2800" dirty="0"/>
              <a:t> is too large</a:t>
            </a:r>
            <a:endParaRPr lang="zh-CN" altLang="en-US" sz="28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413FC3-E502-4F5E-9598-1D5A9F32B9C7}"/>
              </a:ext>
            </a:extLst>
          </p:cNvPr>
          <p:cNvGrpSpPr/>
          <p:nvPr/>
        </p:nvGrpSpPr>
        <p:grpSpPr>
          <a:xfrm>
            <a:off x="81728" y="2752417"/>
            <a:ext cx="9144000" cy="3537565"/>
            <a:chOff x="81728" y="2752417"/>
            <a:chExt cx="9144000" cy="353756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28E2928-5780-42FD-A663-6E9BE6583610}"/>
                </a:ext>
              </a:extLst>
            </p:cNvPr>
            <p:cNvGrpSpPr/>
            <p:nvPr/>
          </p:nvGrpSpPr>
          <p:grpSpPr>
            <a:xfrm>
              <a:off x="81728" y="2752417"/>
              <a:ext cx="9144000" cy="3537565"/>
              <a:chOff x="-4717472" y="317344"/>
              <a:chExt cx="9144000" cy="353756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53408C8-0359-42F3-8FD0-18F03C71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17472" y="3429000"/>
                <a:ext cx="9144000" cy="42590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D9AC244-2D23-4908-8254-5EC5812B6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717472" y="317344"/>
                <a:ext cx="9144000" cy="3111656"/>
              </a:xfrm>
              <a:prstGeom prst="rect">
                <a:avLst/>
              </a:prstGeom>
            </p:spPr>
          </p:pic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EEDFCE0-77C5-4BDE-8093-611BCFA8686B}"/>
                </a:ext>
              </a:extLst>
            </p:cNvPr>
            <p:cNvSpPr txBox="1"/>
            <p:nvPr/>
          </p:nvSpPr>
          <p:spPr>
            <a:xfrm>
              <a:off x="3896436" y="5140889"/>
              <a:ext cx="5003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size is controllable by </a:t>
              </a:r>
              <a:r>
                <a:rPr lang="en-US" altLang="zh-CN" sz="2800" dirty="0" err="1">
                  <a:solidFill>
                    <a:srgbClr val="FF0000"/>
                  </a:solidFill>
                </a:rPr>
                <a:t>attacher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6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2CD79-E2FE-4623-89B7-F2A39714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for go language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22B41-AA1D-470D-A484-F3BE3671A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Integer overflow:</a:t>
            </a:r>
          </a:p>
          <a:p>
            <a:pPr lvl="1"/>
            <a:r>
              <a:rPr lang="en-US" altLang="zh-CN" dirty="0"/>
              <a:t>\s\*\s   \s\+\s  \s\-\s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Integer overflow errors are very common, and may have serious consequences.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4F2BEE-7508-4BE4-B647-8F3EC1F7BCF2}"/>
              </a:ext>
            </a:extLst>
          </p:cNvPr>
          <p:cNvGrpSpPr/>
          <p:nvPr/>
        </p:nvGrpSpPr>
        <p:grpSpPr>
          <a:xfrm>
            <a:off x="0" y="3629819"/>
            <a:ext cx="9144000" cy="1596788"/>
            <a:chOff x="0" y="3790666"/>
            <a:chExt cx="9144000" cy="15967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69D0264-00F8-4240-AC62-F92D0B10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90666"/>
              <a:ext cx="9144000" cy="159678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C24C434-D615-4987-8288-1ED1641DBB68}"/>
                </a:ext>
              </a:extLst>
            </p:cNvPr>
            <p:cNvSpPr txBox="1"/>
            <p:nvPr/>
          </p:nvSpPr>
          <p:spPr>
            <a:xfrm>
              <a:off x="6521070" y="3862316"/>
              <a:ext cx="2140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end - origin</a:t>
              </a:r>
              <a:endParaRPr lang="zh-CN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78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447268D2-7E4C-4F4C-8F9B-6DBC5F5A24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for go language</a:t>
            </a:r>
            <a:endParaRPr lang="zh-CN" altLang="en-US" dirty="0"/>
          </a:p>
        </p:txBody>
      </p:sp>
      <p:sp>
        <p:nvSpPr>
          <p:cNvPr id="32771" name="内容占位符 2">
            <a:extLst>
              <a:ext uri="{FF2B5EF4-FFF2-40B4-BE49-F238E27FC236}">
                <a16:creationId xmlns:a16="http://schemas.microsoft.com/office/drawing/2014/main" id="{FD789D26-362A-448F-921E-73B25D2987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Out of bound of </a:t>
            </a:r>
            <a:r>
              <a:rPr lang="en-US" altLang="zh-CN" dirty="0" err="1"/>
              <a:t>arrary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\[.+\]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Find the code that associated with array access.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</a:t>
            </a:r>
            <a:r>
              <a:rPr lang="en-US" altLang="zh-CN" dirty="0" smtClean="0"/>
              <a:t>ncorrect map </a:t>
            </a:r>
            <a:r>
              <a:rPr lang="en-US" altLang="zh-CN" dirty="0"/>
              <a:t>index: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First find “make(map“ , then looking for reference to the map.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Race condition: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^\s*go\s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Focus on pipes, global variables, and other resources shared by multiple threads.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72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Attack Surface Analysis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How to Find Vulnerabilities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Real Cases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55D81420-78EE-4BF9-8AF3-8F82F85C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analysis into code</a:t>
            </a:r>
            <a:endParaRPr lang="zh-CN" altLang="en-US" dirty="0"/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012CEC3E-B242-4B0E-BBDE-60A68F3DD5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If you want to find more vulnerabilities, you need to go deep into the code.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It will take more time, because you need to understand all kinds of protocols and algorithms..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</a:rPr>
              <a:t>It also has some tricks. You just need to </a:t>
            </a:r>
            <a:r>
              <a:rPr lang="en-US" altLang="zh-CN" dirty="0"/>
              <a:t>follow the direction of the attack surfaces, then you won't get lost in the ocean of code.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35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0B9521E4-51AC-4918-B185-709DB11D2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locate attack surface code</a:t>
            </a:r>
            <a:endParaRPr lang="zh-CN" altLang="en-US" dirty="0"/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3FFF7682-B4D1-45CA-B8FF-C3119F4C22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41425"/>
            <a:ext cx="8229600" cy="5130800"/>
          </a:xfrm>
        </p:spPr>
        <p:txBody>
          <a:bodyPr/>
          <a:lstStyle/>
          <a:p>
            <a:r>
              <a:rPr lang="en-US" altLang="zh-CN" dirty="0"/>
              <a:t>Guess the </a:t>
            </a:r>
            <a:r>
              <a:rPr lang="en-US" altLang="zh-CN" dirty="0">
                <a:latin typeface="Arial" panose="020B0604020202020204" pitchFamily="34" charset="0"/>
              </a:rPr>
              <a:t>Functionalities</a:t>
            </a:r>
            <a:r>
              <a:rPr lang="en-US" altLang="zh-CN" dirty="0"/>
              <a:t> base on the file names.</a:t>
            </a:r>
          </a:p>
          <a:p>
            <a:pPr lvl="1"/>
            <a:r>
              <a:rPr lang="en-US" altLang="zh-CN" dirty="0"/>
              <a:t>We are more concerned about “p2p”,”rpc”,”mesage” and so on.</a:t>
            </a:r>
          </a:p>
          <a:p>
            <a:r>
              <a:rPr lang="en-US" altLang="zh-CN" dirty="0"/>
              <a:t>Search source code:</a:t>
            </a:r>
          </a:p>
          <a:p>
            <a:pPr lvl="1"/>
            <a:r>
              <a:rPr lang="en-US" altLang="zh-CN" dirty="0"/>
              <a:t>Search “switch”:</a:t>
            </a:r>
          </a:p>
          <a:p>
            <a:pPr lvl="2"/>
            <a:r>
              <a:rPr lang="en-US" altLang="zh-CN" dirty="0"/>
              <a:t>Many protocols have a switch for parsing.</a:t>
            </a:r>
          </a:p>
          <a:p>
            <a:pPr lvl="1"/>
            <a:r>
              <a:rPr lang="en-US" altLang="zh-CN" dirty="0"/>
              <a:t>Search “send” or “</a:t>
            </a:r>
            <a:r>
              <a:rPr lang="en-US" altLang="zh-CN" dirty="0" err="1"/>
              <a:t>recv</a:t>
            </a:r>
            <a:r>
              <a:rPr lang="en-US" altLang="zh-CN" dirty="0"/>
              <a:t>” or “</a:t>
            </a:r>
            <a:r>
              <a:rPr lang="en-US" altLang="zh-CN" dirty="0" err="1"/>
              <a:t>server.start</a:t>
            </a:r>
            <a:r>
              <a:rPr lang="en-US" altLang="zh-CN" dirty="0"/>
              <a:t>”:</a:t>
            </a:r>
          </a:p>
          <a:p>
            <a:pPr lvl="2"/>
            <a:r>
              <a:rPr lang="en-US" altLang="zh-CN" dirty="0"/>
              <a:t>Find network-related </a:t>
            </a:r>
            <a:r>
              <a:rPr lang="en-US" altLang="zh-CN" dirty="0" err="1"/>
              <a:t>apis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“message” or “packet”:</a:t>
            </a:r>
          </a:p>
          <a:p>
            <a:pPr lvl="2"/>
            <a:r>
              <a:rPr lang="en-US" altLang="zh-CN" dirty="0"/>
              <a:t>Find the code associated with the packet or message.</a:t>
            </a:r>
          </a:p>
          <a:p>
            <a:pPr lvl="1"/>
            <a:r>
              <a:rPr lang="en-US" altLang="zh-CN" dirty="0"/>
              <a:t>Search “marshal” or “serialize”:</a:t>
            </a:r>
          </a:p>
          <a:p>
            <a:pPr lvl="2"/>
            <a:r>
              <a:rPr lang="en-US" altLang="zh-CN" dirty="0"/>
              <a:t>Find the code associated with marshal. </a:t>
            </a:r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428337-DE84-4513-AF56-B929C1D5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294"/>
            <a:ext cx="9144000" cy="5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8105C-B7C8-4367-95EC-55A8279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Contract VM Vulnerability Mining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83649-2D39-4F45-A928-809B4118C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1425"/>
            <a:ext cx="8433582" cy="477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200" b="1" dirty="0"/>
              <a:t>Fuzzing</a:t>
            </a:r>
          </a:p>
          <a:p>
            <a:pPr marL="365125">
              <a:lnSpc>
                <a:spcPct val="150000"/>
              </a:lnSpc>
              <a:buFontTx/>
              <a:buChar char="-"/>
            </a:pPr>
            <a:r>
              <a:rPr lang="en-US" altLang="zh-CN" sz="2000" dirty="0"/>
              <a:t>Format-based (WASM &amp; Solidity ...)</a:t>
            </a:r>
          </a:p>
          <a:p>
            <a:pPr marL="365125">
              <a:lnSpc>
                <a:spcPct val="150000"/>
              </a:lnSpc>
              <a:buFontTx/>
              <a:buChar char="-"/>
            </a:pPr>
            <a:r>
              <a:rPr lang="en-US" altLang="zh-CN" sz="2000" dirty="0"/>
              <a:t>Suitable for smart fuzzing (AFL &amp; </a:t>
            </a:r>
            <a:r>
              <a:rPr lang="en-US" altLang="zh-CN" sz="2000" dirty="0" err="1"/>
              <a:t>LibFuzzer</a:t>
            </a:r>
            <a:r>
              <a:rPr lang="en-US" altLang="zh-CN" sz="2000" dirty="0"/>
              <a:t>)</a:t>
            </a:r>
          </a:p>
          <a:p>
            <a:pPr marL="365125">
              <a:lnSpc>
                <a:spcPct val="150000"/>
              </a:lnSpc>
              <a:buFontTx/>
              <a:buChar char="-"/>
            </a:pPr>
            <a:r>
              <a:rPr lang="en-US" altLang="zh-CN" sz="2000" dirty="0"/>
              <a:t>Need to write a wrapper for the parsing, interpreting, JIT compiler …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/>
              <a:t>Code Auditing</a:t>
            </a:r>
          </a:p>
          <a:p>
            <a:pPr marL="365125">
              <a:lnSpc>
                <a:spcPct val="150000"/>
              </a:lnSpc>
              <a:buFontTx/>
              <a:buChar char="-"/>
            </a:pPr>
            <a:r>
              <a:rPr lang="en-US" altLang="zh-CN" sz="2000" dirty="0"/>
              <a:t>Aiming at the parsing, interpreting, JIT compiler …</a:t>
            </a:r>
          </a:p>
          <a:p>
            <a:pPr marL="365125">
              <a:lnSpc>
                <a:spcPct val="150000"/>
              </a:lnSpc>
              <a:buFontTx/>
              <a:buChar char="-"/>
            </a:pPr>
            <a:r>
              <a:rPr lang="en-US" altLang="zh-CN" sz="2000" dirty="0"/>
              <a:t>Fuzzing can help to locate code segments with low quality.</a:t>
            </a:r>
          </a:p>
        </p:txBody>
      </p:sp>
    </p:spTree>
    <p:extLst>
      <p:ext uri="{BB962C8B-B14F-4D97-AF65-F5344CB8AC3E}">
        <p14:creationId xmlns:p14="http://schemas.microsoft.com/office/powerpoint/2010/main" val="3534030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8105C-B7C8-4367-95EC-55A8279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Fuzzing on Smart Contract VM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3EAE81-45A0-4733-9C51-BACD13E9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2" y="1961781"/>
            <a:ext cx="7783275" cy="4790536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DE9485F-5617-42A9-B247-53A35EC2C642}"/>
              </a:ext>
            </a:extLst>
          </p:cNvPr>
          <p:cNvSpPr txBox="1">
            <a:spLocks/>
          </p:cNvSpPr>
          <p:nvPr/>
        </p:nvSpPr>
        <p:spPr bwMode="auto">
          <a:xfrm>
            <a:off x="457200" y="1241425"/>
            <a:ext cx="82296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/>
              <a:t>Real Case: </a:t>
            </a:r>
            <a:r>
              <a:rPr lang="en-US" altLang="zh-CN" dirty="0"/>
              <a:t>AFL fuzzing on </a:t>
            </a:r>
            <a:r>
              <a:rPr lang="en-US" altLang="zh-CN" dirty="0" err="1"/>
              <a:t>wavm</a:t>
            </a:r>
            <a:r>
              <a:rPr lang="en-US" altLang="zh-CN" dirty="0"/>
              <a:t> runtime of EOS</a:t>
            </a:r>
          </a:p>
        </p:txBody>
      </p:sp>
    </p:spTree>
    <p:extLst>
      <p:ext uri="{BB962C8B-B14F-4D97-AF65-F5344CB8AC3E}">
        <p14:creationId xmlns:p14="http://schemas.microsoft.com/office/powerpoint/2010/main" val="112201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Attack Surface Analysis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How to Find Vulnerabilities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Real Cases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004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ABE95BBC-D982-4E41-90A6-6033FA120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 Case Overview</a:t>
            </a:r>
            <a:endParaRPr lang="zh-CN" altLang="en-US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A3D5A2E-8EFB-4418-A4EC-C6F6BCAD47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300" y="2043113"/>
            <a:ext cx="8407400" cy="3690937"/>
            <a:chOff x="232" y="1287"/>
            <a:chExt cx="5296" cy="232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6017CE58-75B9-4468-A83E-9B10B3B1501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2" y="1287"/>
              <a:ext cx="5296" cy="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769114B-CEE8-4E75-9CC5-27374AF0A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24"/>
              <a:ext cx="827" cy="8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166354A-2280-4A63-8DB9-3765B82F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24"/>
              <a:ext cx="827" cy="864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D65AD79-2A82-4762-8022-BA79B94A2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2667"/>
              <a:ext cx="33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RPC 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5F4CAF3-FCE3-4A86-AEDE-FDE1C2756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2837"/>
              <a:ext cx="81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(ETH,NEO)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699F868-FFDD-4DA4-9CA5-A4EB6B772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424"/>
              <a:ext cx="2055" cy="2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77474229-518B-406B-BA56-4ED11E51C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424"/>
              <a:ext cx="2055" cy="291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7E59FC76-ECD2-475A-A735-DC1C53D05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80"/>
              <a:ext cx="85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P2P Interface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AEDA9788-6A26-4E75-9D90-1C3CC318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15"/>
              <a:ext cx="653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CD261CEF-CB7D-4752-B3D6-E6E90A478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15"/>
              <a:ext cx="653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0B4D8217-73C2-4E18-BE1B-957F98E3B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2732"/>
              <a:ext cx="60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Discover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A970785F-EF91-4B81-B645-C053BE762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896"/>
              <a:ext cx="567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61EB5355-A8F8-42E5-8786-405B7745C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063"/>
              <a:ext cx="47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CACE6C02-B607-411A-B2A2-97AC8E75E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715"/>
              <a:ext cx="653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63CEB12D-F6BB-44BC-B19C-ED0EA5F99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715"/>
              <a:ext cx="653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FD0CEF0C-9E42-4959-919A-C601FDE3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732"/>
              <a:ext cx="30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SYN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610C0B52-5957-4D59-B8B3-6B91F72C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2896"/>
              <a:ext cx="56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DF4F93F7-4019-4889-B897-041A208B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3063"/>
              <a:ext cx="47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03DD8CA5-CD0C-4166-A13C-67FF890A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715"/>
              <a:ext cx="746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512D82F5-FF01-4717-8BA6-C1B746D5C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715"/>
              <a:ext cx="746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F9898E59-2994-4DB8-8DC6-36E7A8D8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2748"/>
              <a:ext cx="69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Consensus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F295760-4529-49CB-B14D-2A76F66C4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2912"/>
              <a:ext cx="56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D077A79E-5E3A-4D32-8B7C-1E358B43D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3076"/>
              <a:ext cx="69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(BTC,ONT)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08226-736E-417E-978A-C6ED737B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424"/>
              <a:ext cx="1397" cy="2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D187E2EF-D58F-4C75-80F7-BDC1404A1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424"/>
              <a:ext cx="1397" cy="291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40C0CABD-CB0C-4F1A-8F64-19638BBD8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2480"/>
              <a:ext cx="92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SmartContract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B7432357-A8B3-405A-B195-9A651F06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715"/>
              <a:ext cx="827" cy="5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A68C3199-F086-48DC-A72D-39E53626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715"/>
              <a:ext cx="827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4" name="Rectangle 32">
              <a:extLst>
                <a:ext uri="{FF2B5EF4-FFF2-40B4-BE49-F238E27FC236}">
                  <a16:creationId xmlns:a16="http://schemas.microsoft.com/office/drawing/2014/main" id="{A4433785-53CA-445A-8E77-2D267E795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814"/>
              <a:ext cx="77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interpreting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65" name="Rectangle 33">
              <a:extLst>
                <a:ext uri="{FF2B5EF4-FFF2-40B4-BE49-F238E27FC236}">
                  <a16:creationId xmlns:a16="http://schemas.microsoft.com/office/drawing/2014/main" id="{A0688831-F1C5-411E-A18B-3F3295900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2981"/>
              <a:ext cx="47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(EOS)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67" name="Rectangle 34">
              <a:extLst>
                <a:ext uri="{FF2B5EF4-FFF2-40B4-BE49-F238E27FC236}">
                  <a16:creationId xmlns:a16="http://schemas.microsoft.com/office/drawing/2014/main" id="{55D46051-8191-4F06-89BB-3FEFB6F71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715"/>
              <a:ext cx="568" cy="5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8" name="Rectangle 35">
              <a:extLst>
                <a:ext uri="{FF2B5EF4-FFF2-40B4-BE49-F238E27FC236}">
                  <a16:creationId xmlns:a16="http://schemas.microsoft.com/office/drawing/2014/main" id="{A0677610-DF42-4E13-90CF-C8039A6DF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715"/>
              <a:ext cx="568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9" name="Rectangle 36">
              <a:extLst>
                <a:ext uri="{FF2B5EF4-FFF2-40B4-BE49-F238E27FC236}">
                  <a16:creationId xmlns:a16="http://schemas.microsoft.com/office/drawing/2014/main" id="{7516C7EE-A447-457B-A737-93D681E1B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814"/>
              <a:ext cx="50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syscalls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0" name="Rectangle 37">
              <a:extLst>
                <a:ext uri="{FF2B5EF4-FFF2-40B4-BE49-F238E27FC236}">
                  <a16:creationId xmlns:a16="http://schemas.microsoft.com/office/drawing/2014/main" id="{E92C7244-CD16-4060-A1B6-D851A525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" y="2981"/>
              <a:ext cx="475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(EOS)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1" name="Rectangle 38">
              <a:extLst>
                <a:ext uri="{FF2B5EF4-FFF2-40B4-BE49-F238E27FC236}">
                  <a16:creationId xmlns:a16="http://schemas.microsoft.com/office/drawing/2014/main" id="{03FE8342-1F43-4790-82D9-49F24D3F0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424"/>
              <a:ext cx="827" cy="864"/>
            </a:xfrm>
            <a:prstGeom prst="rect">
              <a:avLst/>
            </a:pr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2" name="Rectangle 39">
              <a:extLst>
                <a:ext uri="{FF2B5EF4-FFF2-40B4-BE49-F238E27FC236}">
                  <a16:creationId xmlns:a16="http://schemas.microsoft.com/office/drawing/2014/main" id="{F2B67A23-C668-4E10-B11B-7C27E6D7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424"/>
              <a:ext cx="827" cy="864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3" name="Rectangle 40">
              <a:extLst>
                <a:ext uri="{FF2B5EF4-FFF2-40B4-BE49-F238E27FC236}">
                  <a16:creationId xmlns:a16="http://schemas.microsoft.com/office/drawing/2014/main" id="{5EBA1F05-381A-4982-885D-BE6E88D6D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" y="2769"/>
              <a:ext cx="1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700" dirty="0">
                  <a:solidFill>
                    <a:srgbClr val="FEFFFF"/>
                  </a:solidFill>
                  <a:latin typeface="Calibri" panose="020F0502020204030204" pitchFamily="34" charset="0"/>
                </a:rPr>
                <a:t>……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4" name="Rectangle 41">
              <a:extLst>
                <a:ext uri="{FF2B5EF4-FFF2-40B4-BE49-F238E27FC236}">
                  <a16:creationId xmlns:a16="http://schemas.microsoft.com/office/drawing/2014/main" id="{C2A15846-F53A-474B-875B-FBDCD4333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" y="2366"/>
              <a:ext cx="5263" cy="1193"/>
            </a:xfrm>
            <a:prstGeom prst="rect">
              <a:avLst/>
            </a:pr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5" name="Rectangle 42">
              <a:extLst>
                <a:ext uri="{FF2B5EF4-FFF2-40B4-BE49-F238E27FC236}">
                  <a16:creationId xmlns:a16="http://schemas.microsoft.com/office/drawing/2014/main" id="{CC8CF514-565D-492C-A35D-FCECE4B59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" y="3365"/>
              <a:ext cx="153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Block Chain Server Node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6" name="Rectangle 43">
              <a:extLst>
                <a:ext uri="{FF2B5EF4-FFF2-40B4-BE49-F238E27FC236}">
                  <a16:creationId xmlns:a16="http://schemas.microsoft.com/office/drawing/2014/main" id="{737DAE05-81A0-46AA-9A20-0EF6ED3E9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302"/>
              <a:ext cx="1203" cy="4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7" name="Rectangle 44">
              <a:extLst>
                <a:ext uri="{FF2B5EF4-FFF2-40B4-BE49-F238E27FC236}">
                  <a16:creationId xmlns:a16="http://schemas.microsoft.com/office/drawing/2014/main" id="{900A9E62-1C70-4A38-8468-E5837CE97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302"/>
              <a:ext cx="1203" cy="438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8" name="Rectangle 45">
              <a:extLst>
                <a:ext uri="{FF2B5EF4-FFF2-40B4-BE49-F238E27FC236}">
                  <a16:creationId xmlns:a16="http://schemas.microsoft.com/office/drawing/2014/main" id="{A8FAB338-8FF5-4359-A5C7-CEF12876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1332"/>
              <a:ext cx="119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FEFFFF"/>
                  </a:solidFill>
                  <a:latin typeface="Calibri" panose="020F0502020204030204" pitchFamily="34" charset="0"/>
                </a:rPr>
                <a:t>Malicious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rgbClr val="FEFFFF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Rmote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Node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9" name="Line 46">
              <a:extLst>
                <a:ext uri="{FF2B5EF4-FFF2-40B4-BE49-F238E27FC236}">
                  <a16:creationId xmlns:a16="http://schemas.microsoft.com/office/drawing/2014/main" id="{7B680BBF-86B1-4943-A598-6CDA6DE96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7" y="1740"/>
              <a:ext cx="2075" cy="659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0" name="Freeform 47">
              <a:extLst>
                <a:ext uri="{FF2B5EF4-FFF2-40B4-BE49-F238E27FC236}">
                  <a16:creationId xmlns:a16="http://schemas.microsoft.com/office/drawing/2014/main" id="{76991B2A-4BEF-48A2-8581-6FDE3E713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2349"/>
              <a:ext cx="106" cy="92"/>
            </a:xfrm>
            <a:custGeom>
              <a:avLst/>
              <a:gdLst>
                <a:gd name="T0" fmla="*/ 106 w 106"/>
                <a:gd name="T1" fmla="*/ 92 h 92"/>
                <a:gd name="T2" fmla="*/ 0 w 106"/>
                <a:gd name="T3" fmla="*/ 75 h 92"/>
                <a:gd name="T4" fmla="*/ 77 w 106"/>
                <a:gd name="T5" fmla="*/ 0 h 92"/>
                <a:gd name="T6" fmla="*/ 106 w 106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92">
                  <a:moveTo>
                    <a:pt x="106" y="92"/>
                  </a:moveTo>
                  <a:lnTo>
                    <a:pt x="0" y="75"/>
                  </a:lnTo>
                  <a:lnTo>
                    <a:pt x="77" y="0"/>
                  </a:lnTo>
                  <a:lnTo>
                    <a:pt x="106" y="92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1" name="Rectangle 48">
              <a:extLst>
                <a:ext uri="{FF2B5EF4-FFF2-40B4-BE49-F238E27FC236}">
                  <a16:creationId xmlns:a16="http://schemas.microsoft.com/office/drawing/2014/main" id="{CD5BD0FF-DC2F-4B6F-B3DB-828983E1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016"/>
              <a:ext cx="625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2" name="Rectangle 49">
              <a:extLst>
                <a:ext uri="{FF2B5EF4-FFF2-40B4-BE49-F238E27FC236}">
                  <a16:creationId xmlns:a16="http://schemas.microsoft.com/office/drawing/2014/main" id="{CBA151D1-3356-4F10-B4F7-9EAC146F5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2015"/>
              <a:ext cx="4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RPC MSG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83" name="Line 50">
              <a:extLst>
                <a:ext uri="{FF2B5EF4-FFF2-40B4-BE49-F238E27FC236}">
                  <a16:creationId xmlns:a16="http://schemas.microsoft.com/office/drawing/2014/main" id="{3004CA7C-C8A6-4990-A223-4C39E7C42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" y="1740"/>
              <a:ext cx="651" cy="626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4" name="Freeform 51">
              <a:extLst>
                <a:ext uri="{FF2B5EF4-FFF2-40B4-BE49-F238E27FC236}">
                  <a16:creationId xmlns:a16="http://schemas.microsoft.com/office/drawing/2014/main" id="{78AFF906-742C-423B-BC3C-C1D63279C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2323"/>
              <a:ext cx="103" cy="101"/>
            </a:xfrm>
            <a:custGeom>
              <a:avLst/>
              <a:gdLst>
                <a:gd name="T0" fmla="*/ 103 w 103"/>
                <a:gd name="T1" fmla="*/ 69 h 101"/>
                <a:gd name="T2" fmla="*/ 0 w 103"/>
                <a:gd name="T3" fmla="*/ 101 h 101"/>
                <a:gd name="T4" fmla="*/ 36 w 103"/>
                <a:gd name="T5" fmla="*/ 0 h 101"/>
                <a:gd name="T6" fmla="*/ 103 w 103"/>
                <a:gd name="T7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01">
                  <a:moveTo>
                    <a:pt x="103" y="69"/>
                  </a:moveTo>
                  <a:lnTo>
                    <a:pt x="0" y="101"/>
                  </a:lnTo>
                  <a:lnTo>
                    <a:pt x="36" y="0"/>
                  </a:lnTo>
                  <a:lnTo>
                    <a:pt x="103" y="69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5" name="Rectangle 52">
              <a:extLst>
                <a:ext uri="{FF2B5EF4-FFF2-40B4-BE49-F238E27FC236}">
                  <a16:creationId xmlns:a16="http://schemas.microsoft.com/office/drawing/2014/main" id="{C196D23A-18A8-4DC0-BB3F-DF8E118F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016"/>
              <a:ext cx="619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6" name="Rectangle 53">
              <a:extLst>
                <a:ext uri="{FF2B5EF4-FFF2-40B4-BE49-F238E27FC236}">
                  <a16:creationId xmlns:a16="http://schemas.microsoft.com/office/drawing/2014/main" id="{F2FD25F8-209B-41AD-9900-FEBC5679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2015"/>
              <a:ext cx="4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P2P MSG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87" name="Line 54">
              <a:extLst>
                <a:ext uri="{FF2B5EF4-FFF2-40B4-BE49-F238E27FC236}">
                  <a16:creationId xmlns:a16="http://schemas.microsoft.com/office/drawing/2014/main" id="{B295B8F7-D6F5-4FB3-8E62-1E6166697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740"/>
              <a:ext cx="947" cy="637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8" name="Freeform 55">
              <a:extLst>
                <a:ext uri="{FF2B5EF4-FFF2-40B4-BE49-F238E27FC236}">
                  <a16:creationId xmlns:a16="http://schemas.microsoft.com/office/drawing/2014/main" id="{0DE67AC5-56D7-420C-9B38-CF4C0D4EE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2331"/>
              <a:ext cx="107" cy="93"/>
            </a:xfrm>
            <a:custGeom>
              <a:avLst/>
              <a:gdLst>
                <a:gd name="T0" fmla="*/ 54 w 107"/>
                <a:gd name="T1" fmla="*/ 0 h 93"/>
                <a:gd name="T2" fmla="*/ 107 w 107"/>
                <a:gd name="T3" fmla="*/ 93 h 93"/>
                <a:gd name="T4" fmla="*/ 0 w 107"/>
                <a:gd name="T5" fmla="*/ 79 h 93"/>
                <a:gd name="T6" fmla="*/ 54 w 107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3">
                  <a:moveTo>
                    <a:pt x="54" y="0"/>
                  </a:moveTo>
                  <a:lnTo>
                    <a:pt x="107" y="93"/>
                  </a:lnTo>
                  <a:lnTo>
                    <a:pt x="0" y="7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9" name="Rectangle 56">
              <a:extLst>
                <a:ext uri="{FF2B5EF4-FFF2-40B4-BE49-F238E27FC236}">
                  <a16:creationId xmlns:a16="http://schemas.microsoft.com/office/drawing/2014/main" id="{67139DED-6C1D-4A91-8A24-4B872E878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2016"/>
              <a:ext cx="860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90" name="Rectangle 57">
              <a:extLst>
                <a:ext uri="{FF2B5EF4-FFF2-40B4-BE49-F238E27FC236}">
                  <a16:creationId xmlns:a16="http://schemas.microsoft.com/office/drawing/2014/main" id="{8D301729-50DD-4AC4-B1B0-846734AE0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9" y="2024"/>
              <a:ext cx="6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SmartContract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91" name="Line 58">
              <a:extLst>
                <a:ext uri="{FF2B5EF4-FFF2-40B4-BE49-F238E27FC236}">
                  <a16:creationId xmlns:a16="http://schemas.microsoft.com/office/drawing/2014/main" id="{B575FCFB-CBC1-4C46-85E7-B61C288AC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740"/>
              <a:ext cx="2051" cy="659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92" name="Freeform 59">
              <a:extLst>
                <a:ext uri="{FF2B5EF4-FFF2-40B4-BE49-F238E27FC236}">
                  <a16:creationId xmlns:a16="http://schemas.microsoft.com/office/drawing/2014/main" id="{AA52CC24-C369-41EA-B3DE-B2C9515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2349"/>
              <a:ext cx="106" cy="92"/>
            </a:xfrm>
            <a:custGeom>
              <a:avLst/>
              <a:gdLst>
                <a:gd name="T0" fmla="*/ 29 w 106"/>
                <a:gd name="T1" fmla="*/ 0 h 92"/>
                <a:gd name="T2" fmla="*/ 106 w 106"/>
                <a:gd name="T3" fmla="*/ 75 h 92"/>
                <a:gd name="T4" fmla="*/ 0 w 106"/>
                <a:gd name="T5" fmla="*/ 92 h 92"/>
                <a:gd name="T6" fmla="*/ 29 w 10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92">
                  <a:moveTo>
                    <a:pt x="29" y="0"/>
                  </a:moveTo>
                  <a:lnTo>
                    <a:pt x="106" y="75"/>
                  </a:lnTo>
                  <a:lnTo>
                    <a:pt x="0" y="9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13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ABE95BBC-D982-4E41-90A6-6033FA120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 Case Overview</a:t>
            </a:r>
            <a:endParaRPr lang="zh-CN" altLang="en-US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A3D5A2E-8EFB-4418-A4EC-C6F6BCAD47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300" y="2043113"/>
            <a:ext cx="8407400" cy="3690937"/>
            <a:chOff x="232" y="1287"/>
            <a:chExt cx="5296" cy="232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6017CE58-75B9-4468-A83E-9B10B3B1501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2" y="1287"/>
              <a:ext cx="5296" cy="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769114B-CEE8-4E75-9CC5-27374AF0A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24"/>
              <a:ext cx="827" cy="8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166354A-2280-4A63-8DB9-3765B82F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24"/>
              <a:ext cx="827" cy="864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D65AD79-2A82-4762-8022-BA79B94A2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2667"/>
              <a:ext cx="33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RPC 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5F4CAF3-FCE3-4A86-AEDE-FDE1C2756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2837"/>
              <a:ext cx="81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(ETH,NEO)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5699F868-FFDD-4DA4-9CA5-A4EB6B772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424"/>
              <a:ext cx="2055" cy="2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77474229-518B-406B-BA56-4ED11E51C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424"/>
              <a:ext cx="2055" cy="291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7E59FC76-ECD2-475A-A735-DC1C53D05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80"/>
              <a:ext cx="85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P2P Interface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AEDA9788-6A26-4E75-9D90-1C3CC318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15"/>
              <a:ext cx="653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CD261CEF-CB7D-4752-B3D6-E6E90A478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715"/>
              <a:ext cx="653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0B4D8217-73C2-4E18-BE1B-957F98E3B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" y="2732"/>
              <a:ext cx="60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Discover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A970785F-EF91-4B81-B645-C053BE762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896"/>
              <a:ext cx="567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61EB5355-A8F8-42E5-8786-405B7745C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3063"/>
              <a:ext cx="47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CACE6C02-B607-411A-B2A2-97AC8E75E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715"/>
              <a:ext cx="653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63CEB12D-F6BB-44BC-B19C-ED0EA5F99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715"/>
              <a:ext cx="653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FD0CEF0C-9E42-4959-919A-C601FDE39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2732"/>
              <a:ext cx="30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SYN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610C0B52-5957-4D59-B8B3-6B91F72C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2896"/>
              <a:ext cx="56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DF4F93F7-4019-4889-B897-041A208B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3063"/>
              <a:ext cx="47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(ETH)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03DD8CA5-CD0C-4166-A13C-67FF890A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715"/>
              <a:ext cx="746" cy="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512D82F5-FF01-4717-8BA6-C1B746D5C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2715"/>
              <a:ext cx="746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F9898E59-2994-4DB8-8DC6-36E7A8D8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2748"/>
              <a:ext cx="69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Consensus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F295760-4529-49CB-B14D-2A76F66C4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2912"/>
              <a:ext cx="567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Protocol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D077A79E-5E3A-4D32-8B7C-1E358B43D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3076"/>
              <a:ext cx="69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(BTC,ONT)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08226-736E-417E-978A-C6ED737B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424"/>
              <a:ext cx="1397" cy="2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D187E2EF-D58F-4C75-80F7-BDC1404A1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424"/>
              <a:ext cx="1397" cy="291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40C0CABD-CB0C-4F1A-8F64-19638BBD8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2480"/>
              <a:ext cx="92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SmartContract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B7432357-A8B3-405A-B195-9A651F06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715"/>
              <a:ext cx="827" cy="5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A68C3199-F086-48DC-A72D-39E53626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2715"/>
              <a:ext cx="827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4" name="Rectangle 32">
              <a:extLst>
                <a:ext uri="{FF2B5EF4-FFF2-40B4-BE49-F238E27FC236}">
                  <a16:creationId xmlns:a16="http://schemas.microsoft.com/office/drawing/2014/main" id="{A4433785-53CA-445A-8E77-2D267E795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814"/>
              <a:ext cx="77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interpreting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65" name="Rectangle 33">
              <a:extLst>
                <a:ext uri="{FF2B5EF4-FFF2-40B4-BE49-F238E27FC236}">
                  <a16:creationId xmlns:a16="http://schemas.microsoft.com/office/drawing/2014/main" id="{A0688831-F1C5-411E-A18B-3F3295900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2981"/>
              <a:ext cx="47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(EOS)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67" name="Rectangle 34">
              <a:extLst>
                <a:ext uri="{FF2B5EF4-FFF2-40B4-BE49-F238E27FC236}">
                  <a16:creationId xmlns:a16="http://schemas.microsoft.com/office/drawing/2014/main" id="{55D46051-8191-4F06-89BB-3FEFB6F71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715"/>
              <a:ext cx="568" cy="5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8" name="Rectangle 35">
              <a:extLst>
                <a:ext uri="{FF2B5EF4-FFF2-40B4-BE49-F238E27FC236}">
                  <a16:creationId xmlns:a16="http://schemas.microsoft.com/office/drawing/2014/main" id="{A0677610-DF42-4E13-90CF-C8039A6DF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2715"/>
              <a:ext cx="568" cy="573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69" name="Rectangle 36">
              <a:extLst>
                <a:ext uri="{FF2B5EF4-FFF2-40B4-BE49-F238E27FC236}">
                  <a16:creationId xmlns:a16="http://schemas.microsoft.com/office/drawing/2014/main" id="{7516C7EE-A447-457B-A737-93D681E1B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814"/>
              <a:ext cx="50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0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syscalls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0" name="Rectangle 37">
              <a:extLst>
                <a:ext uri="{FF2B5EF4-FFF2-40B4-BE49-F238E27FC236}">
                  <a16:creationId xmlns:a16="http://schemas.microsoft.com/office/drawing/2014/main" id="{E92C7244-CD16-4060-A1B6-D851A525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" y="2981"/>
              <a:ext cx="475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100" b="1" i="0" u="none" strike="noStrike" cap="none" normalizeH="0" baseline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(EOS)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1" name="Rectangle 38">
              <a:extLst>
                <a:ext uri="{FF2B5EF4-FFF2-40B4-BE49-F238E27FC236}">
                  <a16:creationId xmlns:a16="http://schemas.microsoft.com/office/drawing/2014/main" id="{03FE8342-1F43-4790-82D9-49F24D3F0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424"/>
              <a:ext cx="827" cy="864"/>
            </a:xfrm>
            <a:prstGeom prst="rect">
              <a:avLst/>
            </a:pr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2" name="Rectangle 39">
              <a:extLst>
                <a:ext uri="{FF2B5EF4-FFF2-40B4-BE49-F238E27FC236}">
                  <a16:creationId xmlns:a16="http://schemas.microsoft.com/office/drawing/2014/main" id="{F2B67A23-C668-4E10-B11B-7C27E6D7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424"/>
              <a:ext cx="827" cy="864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3" name="Rectangle 40">
              <a:extLst>
                <a:ext uri="{FF2B5EF4-FFF2-40B4-BE49-F238E27FC236}">
                  <a16:creationId xmlns:a16="http://schemas.microsoft.com/office/drawing/2014/main" id="{5EBA1F05-381A-4982-885D-BE6E88D6D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" y="2769"/>
              <a:ext cx="19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700" dirty="0">
                  <a:solidFill>
                    <a:srgbClr val="FEFFFF"/>
                  </a:solidFill>
                  <a:latin typeface="Calibri" panose="020F0502020204030204" pitchFamily="34" charset="0"/>
                </a:rPr>
                <a:t>……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4" name="Rectangle 41">
              <a:extLst>
                <a:ext uri="{FF2B5EF4-FFF2-40B4-BE49-F238E27FC236}">
                  <a16:creationId xmlns:a16="http://schemas.microsoft.com/office/drawing/2014/main" id="{C2A15846-F53A-474B-875B-FBDCD4333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" y="2366"/>
              <a:ext cx="5263" cy="1193"/>
            </a:xfrm>
            <a:prstGeom prst="rect">
              <a:avLst/>
            </a:pr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5" name="Rectangle 42">
              <a:extLst>
                <a:ext uri="{FF2B5EF4-FFF2-40B4-BE49-F238E27FC236}">
                  <a16:creationId xmlns:a16="http://schemas.microsoft.com/office/drawing/2014/main" id="{CC8CF514-565D-492C-A35D-FCECE4B59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" y="3365"/>
              <a:ext cx="1534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Block Chain Server Node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6" name="Rectangle 43">
              <a:extLst>
                <a:ext uri="{FF2B5EF4-FFF2-40B4-BE49-F238E27FC236}">
                  <a16:creationId xmlns:a16="http://schemas.microsoft.com/office/drawing/2014/main" id="{737DAE05-81A0-46AA-9A20-0EF6ED3E9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302"/>
              <a:ext cx="1203" cy="4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7" name="Rectangle 44">
              <a:extLst>
                <a:ext uri="{FF2B5EF4-FFF2-40B4-BE49-F238E27FC236}">
                  <a16:creationId xmlns:a16="http://schemas.microsoft.com/office/drawing/2014/main" id="{900A9E62-1C70-4A38-8468-E5837CE97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1302"/>
              <a:ext cx="1203" cy="438"/>
            </a:xfrm>
            <a:prstGeom prst="rect">
              <a:avLst/>
            </a:prstGeom>
            <a:noFill/>
            <a:ln w="6350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78" name="Rectangle 45">
              <a:extLst>
                <a:ext uri="{FF2B5EF4-FFF2-40B4-BE49-F238E27FC236}">
                  <a16:creationId xmlns:a16="http://schemas.microsoft.com/office/drawing/2014/main" id="{A8FAB338-8FF5-4359-A5C7-CEF12876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1332"/>
              <a:ext cx="119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FEFFFF"/>
                  </a:solidFill>
                  <a:latin typeface="Calibri" panose="020F0502020204030204" pitchFamily="34" charset="0"/>
                </a:rPr>
                <a:t>Malicious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zh-CN" b="0" i="0" u="none" strike="noStrike" cap="none" normalizeH="0" baseline="0" dirty="0">
                <a:ln>
                  <a:noFill/>
                </a:ln>
                <a:solidFill>
                  <a:srgbClr val="FEFFFF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Rmote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Node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79" name="Line 46">
              <a:extLst>
                <a:ext uri="{FF2B5EF4-FFF2-40B4-BE49-F238E27FC236}">
                  <a16:creationId xmlns:a16="http://schemas.microsoft.com/office/drawing/2014/main" id="{7B680BBF-86B1-4943-A598-6CDA6DE96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7" y="1740"/>
              <a:ext cx="2075" cy="659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0" name="Freeform 47">
              <a:extLst>
                <a:ext uri="{FF2B5EF4-FFF2-40B4-BE49-F238E27FC236}">
                  <a16:creationId xmlns:a16="http://schemas.microsoft.com/office/drawing/2014/main" id="{76991B2A-4BEF-48A2-8581-6FDE3E713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2349"/>
              <a:ext cx="106" cy="92"/>
            </a:xfrm>
            <a:custGeom>
              <a:avLst/>
              <a:gdLst>
                <a:gd name="T0" fmla="*/ 106 w 106"/>
                <a:gd name="T1" fmla="*/ 92 h 92"/>
                <a:gd name="T2" fmla="*/ 0 w 106"/>
                <a:gd name="T3" fmla="*/ 75 h 92"/>
                <a:gd name="T4" fmla="*/ 77 w 106"/>
                <a:gd name="T5" fmla="*/ 0 h 92"/>
                <a:gd name="T6" fmla="*/ 106 w 106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92">
                  <a:moveTo>
                    <a:pt x="106" y="92"/>
                  </a:moveTo>
                  <a:lnTo>
                    <a:pt x="0" y="75"/>
                  </a:lnTo>
                  <a:lnTo>
                    <a:pt x="77" y="0"/>
                  </a:lnTo>
                  <a:lnTo>
                    <a:pt x="106" y="92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1" name="Rectangle 48">
              <a:extLst>
                <a:ext uri="{FF2B5EF4-FFF2-40B4-BE49-F238E27FC236}">
                  <a16:creationId xmlns:a16="http://schemas.microsoft.com/office/drawing/2014/main" id="{CD5BD0FF-DC2F-4B6F-B3DB-828983E1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016"/>
              <a:ext cx="625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2" name="Rectangle 49">
              <a:extLst>
                <a:ext uri="{FF2B5EF4-FFF2-40B4-BE49-F238E27FC236}">
                  <a16:creationId xmlns:a16="http://schemas.microsoft.com/office/drawing/2014/main" id="{CBA151D1-3356-4F10-B4F7-9EAC146F5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2015"/>
              <a:ext cx="4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RPC MSG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83" name="Line 50">
              <a:extLst>
                <a:ext uri="{FF2B5EF4-FFF2-40B4-BE49-F238E27FC236}">
                  <a16:creationId xmlns:a16="http://schemas.microsoft.com/office/drawing/2014/main" id="{3004CA7C-C8A6-4990-A223-4C39E7C42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" y="1740"/>
              <a:ext cx="651" cy="626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4" name="Freeform 51">
              <a:extLst>
                <a:ext uri="{FF2B5EF4-FFF2-40B4-BE49-F238E27FC236}">
                  <a16:creationId xmlns:a16="http://schemas.microsoft.com/office/drawing/2014/main" id="{78AFF906-742C-423B-BC3C-C1D63279C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" y="2323"/>
              <a:ext cx="103" cy="101"/>
            </a:xfrm>
            <a:custGeom>
              <a:avLst/>
              <a:gdLst>
                <a:gd name="T0" fmla="*/ 103 w 103"/>
                <a:gd name="T1" fmla="*/ 69 h 101"/>
                <a:gd name="T2" fmla="*/ 0 w 103"/>
                <a:gd name="T3" fmla="*/ 101 h 101"/>
                <a:gd name="T4" fmla="*/ 36 w 103"/>
                <a:gd name="T5" fmla="*/ 0 h 101"/>
                <a:gd name="T6" fmla="*/ 103 w 103"/>
                <a:gd name="T7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01">
                  <a:moveTo>
                    <a:pt x="103" y="69"/>
                  </a:moveTo>
                  <a:lnTo>
                    <a:pt x="0" y="101"/>
                  </a:lnTo>
                  <a:lnTo>
                    <a:pt x="36" y="0"/>
                  </a:lnTo>
                  <a:lnTo>
                    <a:pt x="103" y="69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5" name="Rectangle 52">
              <a:extLst>
                <a:ext uri="{FF2B5EF4-FFF2-40B4-BE49-F238E27FC236}">
                  <a16:creationId xmlns:a16="http://schemas.microsoft.com/office/drawing/2014/main" id="{C196D23A-18A8-4DC0-BB3F-DF8E118F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016"/>
              <a:ext cx="619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6" name="Rectangle 53">
              <a:extLst>
                <a:ext uri="{FF2B5EF4-FFF2-40B4-BE49-F238E27FC236}">
                  <a16:creationId xmlns:a16="http://schemas.microsoft.com/office/drawing/2014/main" id="{F2FD25F8-209B-41AD-9900-FEBC5679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" y="2015"/>
              <a:ext cx="4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P2P MSG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87" name="Line 54">
              <a:extLst>
                <a:ext uri="{FF2B5EF4-FFF2-40B4-BE49-F238E27FC236}">
                  <a16:creationId xmlns:a16="http://schemas.microsoft.com/office/drawing/2014/main" id="{B295B8F7-D6F5-4FB3-8E62-1E6166697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740"/>
              <a:ext cx="947" cy="637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8" name="Freeform 55">
              <a:extLst>
                <a:ext uri="{FF2B5EF4-FFF2-40B4-BE49-F238E27FC236}">
                  <a16:creationId xmlns:a16="http://schemas.microsoft.com/office/drawing/2014/main" id="{0DE67AC5-56D7-420C-9B38-CF4C0D4EE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2331"/>
              <a:ext cx="107" cy="93"/>
            </a:xfrm>
            <a:custGeom>
              <a:avLst/>
              <a:gdLst>
                <a:gd name="T0" fmla="*/ 54 w 107"/>
                <a:gd name="T1" fmla="*/ 0 h 93"/>
                <a:gd name="T2" fmla="*/ 107 w 107"/>
                <a:gd name="T3" fmla="*/ 93 h 93"/>
                <a:gd name="T4" fmla="*/ 0 w 107"/>
                <a:gd name="T5" fmla="*/ 79 h 93"/>
                <a:gd name="T6" fmla="*/ 54 w 107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3">
                  <a:moveTo>
                    <a:pt x="54" y="0"/>
                  </a:moveTo>
                  <a:lnTo>
                    <a:pt x="107" y="93"/>
                  </a:lnTo>
                  <a:lnTo>
                    <a:pt x="0" y="7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89" name="Rectangle 56">
              <a:extLst>
                <a:ext uri="{FF2B5EF4-FFF2-40B4-BE49-F238E27FC236}">
                  <a16:creationId xmlns:a16="http://schemas.microsoft.com/office/drawing/2014/main" id="{67139DED-6C1D-4A91-8A24-4B872E878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2016"/>
              <a:ext cx="860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90" name="Rectangle 57">
              <a:extLst>
                <a:ext uri="{FF2B5EF4-FFF2-40B4-BE49-F238E27FC236}">
                  <a16:creationId xmlns:a16="http://schemas.microsoft.com/office/drawing/2014/main" id="{8D301729-50DD-4AC4-B1B0-846734AE0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9" y="2024"/>
              <a:ext cx="6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rgbClr val="3D64AC"/>
                  </a:solidFill>
                  <a:effectLst/>
                  <a:latin typeface="Calibri" panose="020F0502020204030204" pitchFamily="34" charset="0"/>
                </a:rPr>
                <a:t>SmartContract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91" name="Line 58">
              <a:extLst>
                <a:ext uri="{FF2B5EF4-FFF2-40B4-BE49-F238E27FC236}">
                  <a16:creationId xmlns:a16="http://schemas.microsoft.com/office/drawing/2014/main" id="{B575FCFB-CBC1-4C46-85E7-B61C288AC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2" y="1740"/>
              <a:ext cx="2051" cy="659"/>
            </a:xfrm>
            <a:prstGeom prst="line">
              <a:avLst/>
            </a:prstGeom>
            <a:noFill/>
            <a:ln w="22225" cap="rnd">
              <a:solidFill>
                <a:srgbClr val="46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92" name="Freeform 59">
              <a:extLst>
                <a:ext uri="{FF2B5EF4-FFF2-40B4-BE49-F238E27FC236}">
                  <a16:creationId xmlns:a16="http://schemas.microsoft.com/office/drawing/2014/main" id="{AA52CC24-C369-41EA-B3DE-B2C9515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2349"/>
              <a:ext cx="106" cy="92"/>
            </a:xfrm>
            <a:custGeom>
              <a:avLst/>
              <a:gdLst>
                <a:gd name="T0" fmla="*/ 29 w 106"/>
                <a:gd name="T1" fmla="*/ 0 h 92"/>
                <a:gd name="T2" fmla="*/ 106 w 106"/>
                <a:gd name="T3" fmla="*/ 75 h 92"/>
                <a:gd name="T4" fmla="*/ 0 w 106"/>
                <a:gd name="T5" fmla="*/ 92 h 92"/>
                <a:gd name="T6" fmla="*/ 29 w 10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92">
                  <a:moveTo>
                    <a:pt x="29" y="0"/>
                  </a:moveTo>
                  <a:lnTo>
                    <a:pt x="106" y="75"/>
                  </a:lnTo>
                  <a:lnTo>
                    <a:pt x="0" y="9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6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006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 Security Problems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05EB89-B6D9-49C5-BF7D-2D21346D0744}"/>
              </a:ext>
            </a:extLst>
          </p:cNvPr>
          <p:cNvGrpSpPr/>
          <p:nvPr/>
        </p:nvGrpSpPr>
        <p:grpSpPr>
          <a:xfrm>
            <a:off x="5448300" y="-39206"/>
            <a:ext cx="3695700" cy="6897206"/>
            <a:chOff x="5448300" y="-39206"/>
            <a:chExt cx="3695700" cy="68972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B81509-B36C-40DB-AE0D-19EE572E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-39206"/>
              <a:ext cx="3695700" cy="68972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2E8CB9-C930-41A9-B770-8CC58E6B745E}"/>
                </a:ext>
              </a:extLst>
            </p:cNvPr>
            <p:cNvSpPr/>
            <p:nvPr/>
          </p:nvSpPr>
          <p:spPr bwMode="auto">
            <a:xfrm>
              <a:off x="5448300" y="487680"/>
              <a:ext cx="3695700" cy="387033"/>
            </a:xfrm>
            <a:prstGeom prst="rect">
              <a:avLst/>
            </a:prstGeom>
            <a:noFill/>
            <a:ln w="19050" cap="flat" cmpd="sng" algn="ctr">
              <a:solidFill>
                <a:srgbClr val="F03A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44FBBC-1248-434C-862B-A42B5A0584C9}"/>
                </a:ext>
              </a:extLst>
            </p:cNvPr>
            <p:cNvSpPr/>
            <p:nvPr/>
          </p:nvSpPr>
          <p:spPr bwMode="auto">
            <a:xfrm>
              <a:off x="5448300" y="6126480"/>
              <a:ext cx="3695700" cy="387033"/>
            </a:xfrm>
            <a:prstGeom prst="rect">
              <a:avLst/>
            </a:prstGeom>
            <a:noFill/>
            <a:ln w="19050" cap="flat" cmpd="sng" algn="ctr">
              <a:solidFill>
                <a:srgbClr val="F03A1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917000"/>
            <a:ext cx="8032749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ea typeface="楷体" panose="02010609060101010101" pitchFamily="49" charset="-122"/>
                <a:sym typeface="+mn-ea"/>
              </a:rPr>
              <a:t>Platforms: Ethereum, NEO;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Three questions </a:t>
            </a:r>
            <a:r>
              <a:rPr lang="en-US" altLang="zh-CN" b="1" dirty="0">
                <a:ea typeface="楷体" panose="02010609060101010101" pitchFamily="49" charset="-122"/>
                <a:sym typeface="+mn-ea"/>
              </a:rPr>
              <a:t>to</a:t>
            </a:r>
            <a:r>
              <a:rPr lang="zh-CN" altLang="en-US" b="1" dirty="0"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b="1" dirty="0">
                <a:ea typeface="楷体" panose="02010609060101010101" pitchFamily="49" charset="-122"/>
                <a:sym typeface="+mn-ea"/>
              </a:rPr>
              <a:t>answer</a:t>
            </a:r>
            <a:r>
              <a:rPr lang="en-US" altLang="zh-CN" b="1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:</a:t>
            </a:r>
          </a:p>
          <a:p>
            <a:pPr marL="7239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ea typeface="楷体" panose="02010609060101010101" pitchFamily="49" charset="-122"/>
                <a:sym typeface="+mn-ea"/>
              </a:rPr>
              <a:t>How many nodes are vulnerable?</a:t>
            </a:r>
          </a:p>
          <a:p>
            <a:pPr marL="7239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How serious are the attacks?</a:t>
            </a:r>
          </a:p>
          <a:p>
            <a:pPr marL="7239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What measures are </a:t>
            </a:r>
            <a:r>
              <a:rPr lang="en-US" altLang="zh-CN" sz="2000" dirty="0">
                <a:ea typeface="楷体" panose="02010609060101010101" pitchFamily="49" charset="-122"/>
                <a:sym typeface="+mn-ea"/>
              </a:rPr>
              <a:t>attackers leveraging?</a:t>
            </a:r>
            <a:endParaRPr lang="zh-CN" altLang="en-US" sz="2000" dirty="0">
              <a:solidFill>
                <a:schemeClr val="tx1"/>
              </a:solidFill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480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76213"/>
            <a:ext cx="8229600" cy="698500"/>
          </a:xfrm>
        </p:spPr>
        <p:txBody>
          <a:bodyPr/>
          <a:lstStyle/>
          <a:p>
            <a:r>
              <a:rPr lang="en-US" altLang="zh-CN" dirty="0"/>
              <a:t>Analysis System on RPC Attacks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07A794-D6F2-4DD6-935F-CA039ABD43ED}"/>
              </a:ext>
            </a:extLst>
          </p:cNvPr>
          <p:cNvGrpSpPr/>
          <p:nvPr/>
        </p:nvGrpSpPr>
        <p:grpSpPr>
          <a:xfrm>
            <a:off x="7240270" y="6405087"/>
            <a:ext cx="1903730" cy="454025"/>
            <a:chOff x="11509" y="8828"/>
            <a:chExt cx="2998" cy="71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ED789F-3C8D-42A8-9058-8D2A62DAC772}"/>
                </a:ext>
              </a:extLst>
            </p:cNvPr>
            <p:cNvSpPr/>
            <p:nvPr/>
          </p:nvSpPr>
          <p:spPr>
            <a:xfrm>
              <a:off x="11509" y="9029"/>
              <a:ext cx="425" cy="4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E91AD5-4D6A-4742-919A-5F9DFF6E323D}"/>
                </a:ext>
              </a:extLst>
            </p:cNvPr>
            <p:cNvSpPr txBox="1"/>
            <p:nvPr/>
          </p:nvSpPr>
          <p:spPr>
            <a:xfrm>
              <a:off x="11781" y="8828"/>
              <a:ext cx="2726" cy="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</a:defRPr>
              </a:lvl1pPr>
            </a:lstStyle>
            <a:p>
              <a:pPr marL="95250" algn="l"/>
              <a:r>
                <a:rPr lang="en-US" altLang="zh-CN" sz="1800" dirty="0">
                  <a:solidFill>
                    <a:schemeClr val="tx1"/>
                  </a:solidFill>
                </a:rPr>
                <a:t>Normal</a:t>
              </a:r>
              <a:r>
                <a:rPr lang="zh-CN" altLang="en-US" sz="1800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</a:rPr>
                <a:t>Node</a:t>
              </a:r>
              <a:endParaRPr lang="x-none" altLang="zh-CN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FBFE7FC1-9754-4608-82FF-2249BAF92807}"/>
              </a:ext>
            </a:extLst>
          </p:cNvPr>
          <p:cNvSpPr/>
          <p:nvPr/>
        </p:nvSpPr>
        <p:spPr>
          <a:xfrm>
            <a:off x="3054523" y="1315720"/>
            <a:ext cx="3342005" cy="2447290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l"/>
            <a:r>
              <a:rPr lang="en-US" altLang="zh-CN" sz="1600" i="1" dirty="0">
                <a:solidFill>
                  <a:schemeClr val="tx1"/>
                </a:solidFill>
              </a:rPr>
              <a:t>Analysis System</a:t>
            </a:r>
            <a:endParaRPr lang="x-none" altLang="zh-CN" sz="1600" i="1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EB30E7-902F-4753-9F85-C4B912D62546}"/>
              </a:ext>
            </a:extLst>
          </p:cNvPr>
          <p:cNvGrpSpPr/>
          <p:nvPr/>
        </p:nvGrpSpPr>
        <p:grpSpPr>
          <a:xfrm>
            <a:off x="2665268" y="4144645"/>
            <a:ext cx="4306570" cy="2168525"/>
            <a:chOff x="3840" y="6685"/>
            <a:chExt cx="6782" cy="3415"/>
          </a:xfrm>
        </p:grpSpPr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A39571E6-9303-4090-BCE0-EFE13AFCE7FE}"/>
                </a:ext>
              </a:extLst>
            </p:cNvPr>
            <p:cNvSpPr/>
            <p:nvPr/>
          </p:nvSpPr>
          <p:spPr>
            <a:xfrm>
              <a:off x="3840" y="6685"/>
              <a:ext cx="6782" cy="3415"/>
            </a:xfrm>
            <a:prstGeom prst="cloud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l" fontAlgn="b">
                <a:lnSpc>
                  <a:spcPct val="100000"/>
                </a:lnSpc>
                <a:spcBef>
                  <a:spcPts val="3600"/>
                </a:spcBef>
              </a:pPr>
              <a:r>
                <a:rPr lang="en-US" altLang="zh-CN" sz="1600" i="1" dirty="0">
                  <a:solidFill>
                    <a:schemeClr val="tx1"/>
                  </a:solidFill>
                </a:rPr>
                <a:t>Blockchain</a:t>
              </a:r>
              <a:r>
                <a:rPr lang="zh-CN" altLang="en-US" sz="1600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i="1" dirty="0">
                  <a:solidFill>
                    <a:schemeClr val="tx1"/>
                  </a:solidFill>
                </a:rPr>
                <a:t>Network</a:t>
              </a:r>
              <a:endParaRPr lang="x-none" altLang="zh-CN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F5CEEDA-FE86-4449-BD3C-319D76F1C0D6}"/>
                </a:ext>
              </a:extLst>
            </p:cNvPr>
            <p:cNvSpPr/>
            <p:nvPr/>
          </p:nvSpPr>
          <p:spPr>
            <a:xfrm>
              <a:off x="4705" y="7329"/>
              <a:ext cx="567" cy="5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EFF06C3-5DA1-47BD-92B3-A7214644AB42}"/>
                </a:ext>
              </a:extLst>
            </p:cNvPr>
            <p:cNvSpPr/>
            <p:nvPr/>
          </p:nvSpPr>
          <p:spPr>
            <a:xfrm>
              <a:off x="6179" y="7613"/>
              <a:ext cx="567" cy="5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0966B51-29B7-4611-BFBD-EF0815543593}"/>
                </a:ext>
              </a:extLst>
            </p:cNvPr>
            <p:cNvSpPr/>
            <p:nvPr/>
          </p:nvSpPr>
          <p:spPr>
            <a:xfrm>
              <a:off x="5272" y="8289"/>
              <a:ext cx="567" cy="5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8A77D23-89CE-4E29-AC73-EC40D4320DB7}"/>
                </a:ext>
              </a:extLst>
            </p:cNvPr>
            <p:cNvSpPr/>
            <p:nvPr/>
          </p:nvSpPr>
          <p:spPr>
            <a:xfrm>
              <a:off x="7540" y="7046"/>
              <a:ext cx="567" cy="5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2F344A2-57E5-4DBB-9CC5-7B108E2DD45E}"/>
                </a:ext>
              </a:extLst>
            </p:cNvPr>
            <p:cNvSpPr/>
            <p:nvPr/>
          </p:nvSpPr>
          <p:spPr>
            <a:xfrm>
              <a:off x="6973" y="8289"/>
              <a:ext cx="567" cy="5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B5A3F67-B002-4E4F-A87E-94E7AE633208}"/>
                </a:ext>
              </a:extLst>
            </p:cNvPr>
            <p:cNvSpPr/>
            <p:nvPr/>
          </p:nvSpPr>
          <p:spPr>
            <a:xfrm>
              <a:off x="8447" y="7782"/>
              <a:ext cx="567" cy="5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8A3534-4010-4AD5-BE3A-8D8CEB433E6F}"/>
                </a:ext>
              </a:extLst>
            </p:cNvPr>
            <p:cNvSpPr/>
            <p:nvPr/>
          </p:nvSpPr>
          <p:spPr>
            <a:xfrm>
              <a:off x="9467" y="7330"/>
              <a:ext cx="567" cy="5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83977D6-6C0B-490E-A2D8-A0D8ADF5B351}"/>
                </a:ext>
              </a:extLst>
            </p:cNvPr>
            <p:cNvSpPr/>
            <p:nvPr/>
          </p:nvSpPr>
          <p:spPr>
            <a:xfrm>
              <a:off x="8731" y="8746"/>
              <a:ext cx="567" cy="5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圆角矩形 54">
            <a:extLst>
              <a:ext uri="{FF2B5EF4-FFF2-40B4-BE49-F238E27FC236}">
                <a16:creationId xmlns:a16="http://schemas.microsoft.com/office/drawing/2014/main" id="{A07D7037-7FAD-40D5-91D6-99C8BB0812D4}"/>
              </a:ext>
            </a:extLst>
          </p:cNvPr>
          <p:cNvSpPr/>
          <p:nvPr/>
        </p:nvSpPr>
        <p:spPr>
          <a:xfrm>
            <a:off x="3179618" y="2752725"/>
            <a:ext cx="3121660" cy="90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Network-Wide Node Detector</a:t>
            </a:r>
            <a:endParaRPr lang="x-none" altLang="zh-CN" dirty="0">
              <a:solidFill>
                <a:schemeClr val="tx1"/>
              </a:solidFill>
            </a:endParaRPr>
          </a:p>
        </p:txBody>
      </p:sp>
      <p:sp>
        <p:nvSpPr>
          <p:cNvPr id="22" name="圆角矩形 55">
            <a:extLst>
              <a:ext uri="{FF2B5EF4-FFF2-40B4-BE49-F238E27FC236}">
                <a16:creationId xmlns:a16="http://schemas.microsoft.com/office/drawing/2014/main" id="{E755E590-B2B1-4FCF-B020-1B19B31F8033}"/>
              </a:ext>
            </a:extLst>
          </p:cNvPr>
          <p:cNvSpPr/>
          <p:nvPr/>
        </p:nvSpPr>
        <p:spPr>
          <a:xfrm>
            <a:off x="4824903" y="1744345"/>
            <a:ext cx="1428115" cy="90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Victim Sniffer</a:t>
            </a:r>
            <a:endParaRPr lang="x-none" altLang="zh-CN" dirty="0">
              <a:solidFill>
                <a:schemeClr val="tx1"/>
              </a:solidFill>
            </a:endParaRPr>
          </a:p>
        </p:txBody>
      </p:sp>
      <p:sp>
        <p:nvSpPr>
          <p:cNvPr id="23" name="圆角矩形 57">
            <a:extLst>
              <a:ext uri="{FF2B5EF4-FFF2-40B4-BE49-F238E27FC236}">
                <a16:creationId xmlns:a16="http://schemas.microsoft.com/office/drawing/2014/main" id="{A783CCB8-0711-4E57-910A-F5A799F5A633}"/>
              </a:ext>
            </a:extLst>
          </p:cNvPr>
          <p:cNvSpPr/>
          <p:nvPr/>
        </p:nvSpPr>
        <p:spPr>
          <a:xfrm>
            <a:off x="3179618" y="1744345"/>
            <a:ext cx="1428115" cy="90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Honey-pot</a:t>
            </a:r>
            <a:endParaRPr lang="x-none" altLang="zh-CN" dirty="0">
              <a:solidFill>
                <a:schemeClr val="tx1"/>
              </a:solidFill>
            </a:endParaRPr>
          </a:p>
        </p:txBody>
      </p:sp>
      <p:sp>
        <p:nvSpPr>
          <p:cNvPr id="24" name="左弧形箭头 60">
            <a:extLst>
              <a:ext uri="{FF2B5EF4-FFF2-40B4-BE49-F238E27FC236}">
                <a16:creationId xmlns:a16="http://schemas.microsoft.com/office/drawing/2014/main" id="{99386DFB-99C3-4388-BE1C-46804C5A17BB}"/>
              </a:ext>
            </a:extLst>
          </p:cNvPr>
          <p:cNvSpPr/>
          <p:nvPr/>
        </p:nvSpPr>
        <p:spPr>
          <a:xfrm rot="10800000">
            <a:off x="6647988" y="2321560"/>
            <a:ext cx="648335" cy="1972945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altLang="zh-CN">
              <a:solidFill>
                <a:schemeClr val="tx1"/>
              </a:solidFill>
            </a:endParaRPr>
          </a:p>
        </p:txBody>
      </p:sp>
      <p:sp>
        <p:nvSpPr>
          <p:cNvPr id="25" name="左弧形箭头 61">
            <a:extLst>
              <a:ext uri="{FF2B5EF4-FFF2-40B4-BE49-F238E27FC236}">
                <a16:creationId xmlns:a16="http://schemas.microsoft.com/office/drawing/2014/main" id="{664D6882-ED2F-493F-BE12-7377F46CC9B5}"/>
              </a:ext>
            </a:extLst>
          </p:cNvPr>
          <p:cNvSpPr/>
          <p:nvPr/>
        </p:nvSpPr>
        <p:spPr>
          <a:xfrm>
            <a:off x="2135043" y="2321560"/>
            <a:ext cx="648335" cy="1972945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50AC86-D6F2-494F-8DD2-6AF902627B72}"/>
              </a:ext>
            </a:extLst>
          </p:cNvPr>
          <p:cNvSpPr txBox="1"/>
          <p:nvPr/>
        </p:nvSpPr>
        <p:spPr>
          <a:xfrm rot="5400000">
            <a:off x="6032489" y="2723395"/>
            <a:ext cx="353335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Sniff Victim Nodes, Check Exposed RPC Interfaces</a:t>
            </a:r>
            <a:endParaRPr lang="x-none" altLang="zh-CN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D5360B-5D74-4A22-889F-E96A9DE902E3}"/>
              </a:ext>
            </a:extLst>
          </p:cNvPr>
          <p:cNvSpPr txBox="1"/>
          <p:nvPr/>
        </p:nvSpPr>
        <p:spPr>
          <a:xfrm rot="16200000">
            <a:off x="-425095" y="2800201"/>
            <a:ext cx="409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Capture Malicious RPC Requests, Find New Attack Measures</a:t>
            </a:r>
            <a:endParaRPr lang="x-none" altLang="zh-CN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89252C8-992C-4F51-8855-AFDBA802E002}"/>
              </a:ext>
            </a:extLst>
          </p:cNvPr>
          <p:cNvGrpSpPr/>
          <p:nvPr/>
        </p:nvGrpSpPr>
        <p:grpSpPr>
          <a:xfrm>
            <a:off x="7240270" y="5941537"/>
            <a:ext cx="1903730" cy="456565"/>
            <a:chOff x="11509" y="8828"/>
            <a:chExt cx="2998" cy="71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35E54F7-E8C7-46F8-8285-DA61E42D4C55}"/>
                </a:ext>
              </a:extLst>
            </p:cNvPr>
            <p:cNvSpPr/>
            <p:nvPr/>
          </p:nvSpPr>
          <p:spPr>
            <a:xfrm>
              <a:off x="11509" y="9029"/>
              <a:ext cx="425" cy="4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03A1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6E047FD-F454-4784-86F8-862AB8E48A99}"/>
                </a:ext>
              </a:extLst>
            </p:cNvPr>
            <p:cNvSpPr txBox="1"/>
            <p:nvPr/>
          </p:nvSpPr>
          <p:spPr>
            <a:xfrm>
              <a:off x="11781" y="8828"/>
              <a:ext cx="2726" cy="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</a:defRPr>
              </a:lvl1pPr>
            </a:lstStyle>
            <a:p>
              <a:pPr marL="95250" algn="l"/>
              <a:r>
                <a:rPr lang="en-US" altLang="zh-CN" sz="1800" dirty="0">
                  <a:solidFill>
                    <a:schemeClr val="tx1"/>
                  </a:solidFill>
                </a:rPr>
                <a:t>Victim Node</a:t>
              </a:r>
              <a:endParaRPr lang="x-none" altLang="zh-CN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E39460-4D5B-4BEA-8F7C-1B06C6367439}"/>
              </a:ext>
            </a:extLst>
          </p:cNvPr>
          <p:cNvGrpSpPr/>
          <p:nvPr/>
        </p:nvGrpSpPr>
        <p:grpSpPr>
          <a:xfrm>
            <a:off x="7240270" y="5487512"/>
            <a:ext cx="1903730" cy="454025"/>
            <a:chOff x="11509" y="8828"/>
            <a:chExt cx="2998" cy="71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6D47AC3-C898-4171-8A29-986E52E0DB4E}"/>
                </a:ext>
              </a:extLst>
            </p:cNvPr>
            <p:cNvSpPr/>
            <p:nvPr/>
          </p:nvSpPr>
          <p:spPr>
            <a:xfrm>
              <a:off x="11509" y="9029"/>
              <a:ext cx="425" cy="4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D96D2C3-07BA-4035-A4D1-3D50D3B5821E}"/>
                </a:ext>
              </a:extLst>
            </p:cNvPr>
            <p:cNvSpPr txBox="1"/>
            <p:nvPr/>
          </p:nvSpPr>
          <p:spPr>
            <a:xfrm>
              <a:off x="11781" y="8828"/>
              <a:ext cx="2726" cy="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</a:defRPr>
              </a:lvl1pPr>
            </a:lstStyle>
            <a:p>
              <a:pPr marL="95250" algn="l"/>
              <a:r>
                <a:rPr lang="en-US" altLang="zh-CN" sz="1800" dirty="0">
                  <a:solidFill>
                    <a:schemeClr val="tx1"/>
                  </a:solidFill>
                </a:rPr>
                <a:t>Attacker Node</a:t>
              </a:r>
              <a:endParaRPr lang="x-none" altLang="zh-CN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926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Network-Wide Node Detector</a:t>
            </a:r>
            <a:endParaRPr lang="x-none" altLang="zh-CN" sz="2800" dirty="0"/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628651" y="1917000"/>
            <a:ext cx="5394778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Basic</a:t>
            </a:r>
            <a:r>
              <a:rPr lang="en-US" altLang="zh-CN" sz="2000" b="1" dirty="0">
                <a:sym typeface="+mn-ea"/>
              </a:rPr>
              <a:t> Idea</a:t>
            </a:r>
            <a:endParaRPr lang="en-US" altLang="zh-CN" sz="2000" b="1" dirty="0">
              <a:solidFill>
                <a:schemeClr val="tx1"/>
              </a:solidFill>
              <a:sym typeface="+mn-ea"/>
            </a:endParaRPr>
          </a:p>
          <a:p>
            <a:pPr marL="261938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Query the neighbor lists of all known nodes.</a:t>
            </a: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Implementation</a:t>
            </a:r>
            <a:endParaRPr lang="en-US" altLang="zh-CN" sz="1800" b="1" dirty="0">
              <a:solidFill>
                <a:schemeClr val="tx1"/>
              </a:solidFill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solidFill>
                  <a:schemeClr val="tx1"/>
                </a:solidFill>
                <a:ea typeface="楷体" panose="02010609060101010101" pitchFamily="49" charset="-122"/>
                <a:sym typeface="+mn-ea"/>
              </a:rPr>
              <a:t>Modify the source code of nodes;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Imitate</a:t>
            </a:r>
            <a:r>
              <a:rPr lang="zh-CN" altLang="en-US" sz="1800" dirty="0"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the</a:t>
            </a:r>
            <a:r>
              <a:rPr lang="zh-CN" altLang="en-US" sz="1800" dirty="0"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P2P protocol.</a:t>
            </a:r>
            <a:endParaRPr lang="en-US" altLang="zh-CN" sz="1800" dirty="0">
              <a:solidFill>
                <a:schemeClr val="tx1"/>
              </a:solidFill>
              <a:ea typeface="楷体" panose="02010609060101010101" pitchFamily="49" charset="-122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Effect</a:t>
            </a:r>
            <a:endParaRPr lang="zh-CN" altLang="en-US" sz="1800" b="1" dirty="0">
              <a:solidFill>
                <a:schemeClr val="tx1"/>
              </a:solidFill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Make honeypot easier to be found by attackers;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Provide candidate list for Victim Sniffer.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13884"/>
          <a:stretch>
            <a:fillRect/>
          </a:stretch>
        </p:blipFill>
        <p:spPr>
          <a:xfrm>
            <a:off x="5999105" y="1812171"/>
            <a:ext cx="2661219" cy="2467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906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Attack Surface Analysis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How to Find Vulnerabilities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Real Cases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599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Honeypot</a:t>
            </a:r>
            <a:endParaRPr lang="zh-CN" altLang="en-US" dirty="0"/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628650" y="1917000"/>
            <a:ext cx="8032750" cy="475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Basic Idea</a:t>
            </a:r>
          </a:p>
          <a:p>
            <a:pPr marL="261938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Capture Request → Craft Response → Make Record</a:t>
            </a: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ym typeface="+mn-ea"/>
              </a:rPr>
              <a:t>Implementation</a:t>
            </a:r>
            <a:endParaRPr lang="en-US" altLang="zh-CN" sz="1800" b="1" dirty="0"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Deploy a normal node for the honeypot to query data;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Only craft response for special interfaces.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Two Kinds of Special Interfaces:</a:t>
            </a:r>
            <a:endParaRPr lang="zh-CN" altLang="en-US" sz="1800" b="1" dirty="0"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Sensitive data query;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Leveraged by attackers.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B3B4F6-D243-481E-8322-9FC43461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18" t="12299" r="17899" b="8972"/>
          <a:stretch>
            <a:fillRect/>
          </a:stretch>
        </p:blipFill>
        <p:spPr>
          <a:xfrm>
            <a:off x="7138178" y="4756787"/>
            <a:ext cx="1523222" cy="1614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6107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Victim Sniffer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BE9C7A5-3283-4E7B-A1C5-EC371B224C6D}"/>
              </a:ext>
            </a:extLst>
          </p:cNvPr>
          <p:cNvSpPr txBox="1">
            <a:spLocks/>
          </p:cNvSpPr>
          <p:nvPr/>
        </p:nvSpPr>
        <p:spPr bwMode="auto">
          <a:xfrm>
            <a:off x="628650" y="1917000"/>
            <a:ext cx="5133521" cy="47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Basic Idea</a:t>
            </a:r>
          </a:p>
          <a:p>
            <a:pPr marL="261938" indent="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Find all the vulnerable nodes in the blockchain network;</a:t>
            </a: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dirty="0">
                <a:sym typeface="+mn-ea"/>
              </a:rPr>
              <a:t>Difficulties</a:t>
            </a:r>
            <a:endParaRPr lang="en-US" altLang="zh-CN" sz="1800" b="1" dirty="0"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How to reduce the candidate set;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How to find nodes that modified the default RPC port.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Implementation:</a:t>
            </a:r>
            <a:endParaRPr lang="zh-CN" altLang="en-US" sz="1800" b="1" dirty="0"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Take the result of </a:t>
            </a:r>
            <a:r>
              <a:rPr lang="en-US" altLang="zh-CN" sz="1800" i="1" dirty="0"/>
              <a:t>Network-Wide Node Detector</a:t>
            </a:r>
            <a:r>
              <a:rPr lang="en-US" altLang="zh-CN" sz="1800" dirty="0"/>
              <a:t> as a candidate list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;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Leverage </a:t>
            </a:r>
            <a:r>
              <a:rPr lang="en-US" altLang="zh-CN" sz="1800" i="1" dirty="0" err="1">
                <a:ea typeface="楷体" panose="02010609060101010101" pitchFamily="49" charset="-122"/>
                <a:sym typeface="+mn-ea"/>
              </a:rPr>
              <a:t>Masscan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 to get all exposed port.</a:t>
            </a: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24AB9-163D-46A8-8C9F-7FB2C788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25" y="863961"/>
            <a:ext cx="3877520" cy="59125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C56AB0-8F76-4658-8390-96430B35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16" y="5960592"/>
            <a:ext cx="1519084" cy="89740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1640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5F9DE2B-6FEC-4092-86C0-245A97F7E05D}"/>
              </a:ext>
            </a:extLst>
          </p:cNvPr>
          <p:cNvSpPr txBox="1">
            <a:spLocks/>
          </p:cNvSpPr>
          <p:nvPr/>
        </p:nvSpPr>
        <p:spPr bwMode="auto">
          <a:xfrm>
            <a:off x="628650" y="1091092"/>
            <a:ext cx="8032750" cy="47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Test Node Configures</a:t>
            </a: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endParaRPr lang="en-US" altLang="zh-CN" sz="2000" b="1" dirty="0">
              <a:sym typeface="+mn-ea"/>
            </a:endParaRP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endParaRPr lang="en-US" altLang="zh-CN" sz="2000" b="1" dirty="0">
              <a:sym typeface="+mn-ea"/>
            </a:endParaRP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endParaRPr lang="en-US" altLang="zh-CN" sz="2000" b="1" dirty="0">
              <a:sym typeface="+mn-ea"/>
            </a:endParaRP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endParaRPr lang="en-US" altLang="zh-CN" sz="2000" b="1" dirty="0">
              <a:sym typeface="+mn-ea"/>
            </a:endParaRPr>
          </a:p>
          <a:p>
            <a:pPr marL="85725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b="1" dirty="0">
              <a:sym typeface="+mn-ea"/>
            </a:endParaRPr>
          </a:p>
          <a:p>
            <a:pPr marL="266700">
              <a:lnSpc>
                <a:spcPct val="150000"/>
              </a:lnSpc>
              <a:spcAft>
                <a:spcPts val="0"/>
              </a:spcAft>
            </a:pPr>
            <a:r>
              <a:rPr lang="en-US" altLang="zh-CN" sz="1800" b="1" dirty="0">
                <a:sym typeface="+mn-ea"/>
              </a:rPr>
              <a:t>Test Result Summaries (test last for 1 month…)</a:t>
            </a:r>
            <a:endParaRPr lang="zh-CN" altLang="en-US" sz="1800" b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方正兰亭黑_GBK" panose="02000000000000000000" charset="-122"/>
                <a:ea typeface="方正兰亭黑_GBK" panose="02000000000000000000" charset="-122"/>
                <a:sym typeface="+mn-ea"/>
              </a:rPr>
              <a:t>Case 1: RPC Attack Analysis on Ethereum</a:t>
            </a:r>
            <a:endParaRPr lang="zh-CN" altLang="zh-CN" sz="2800" dirty="0">
              <a:latin typeface="方正兰亭黑_GBK" panose="02000000000000000000" charset="-122"/>
              <a:ea typeface="方正兰亭黑_GBK" panose="02000000000000000000" charset="-122"/>
              <a:sym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954453" y="1703010"/>
          <a:ext cx="7381144" cy="180832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96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38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Location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CPU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Memory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Bandwidth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Storage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Hong Kong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Core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1GB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lt"/>
                        </a:rPr>
                        <a:t>2Mbps</a:t>
                      </a:r>
                      <a:endParaRPr lang="zh-CN" sz="1800" kern="10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50GB</a:t>
                      </a:r>
                      <a:r>
                        <a:rPr lang="en-US" sz="1800" kern="100" dirty="0">
                          <a:effectLst/>
                          <a:latin typeface="+mn-lt"/>
                        </a:rPr>
                        <a:t> HDD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Silicon Valley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Core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1GB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lt"/>
                        </a:rPr>
                        <a:t>1Mbps</a:t>
                      </a:r>
                      <a:endParaRPr lang="zh-CN" sz="1800" kern="10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50GB</a:t>
                      </a:r>
                      <a:r>
                        <a:rPr lang="en-US" sz="1800" kern="100" dirty="0">
                          <a:effectLst/>
                          <a:latin typeface="+mn-lt"/>
                        </a:rPr>
                        <a:t> HDD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Frankfurt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Core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1GB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1Mbps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50GB</a:t>
                      </a:r>
                      <a:r>
                        <a:rPr lang="en-US" sz="1800" kern="100" dirty="0">
                          <a:effectLst/>
                          <a:latin typeface="+mn-lt"/>
                        </a:rPr>
                        <a:t> HDD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954453" y="4327284"/>
          <a:ext cx="7381144" cy="225324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84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4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Node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Captured RPC Requests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Detected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Node Count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Victim Node Count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Hong Kong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11,614,335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69,332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lt"/>
                        </a:rPr>
                        <a:t>1,757</a:t>
                      </a:r>
                      <a:endParaRPr lang="zh-CN" sz="1800" kern="10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Silicon Valley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41,984,376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74,636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1,779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Frankfurt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36,508,897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86,599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1,804</a:t>
                      </a:r>
                      <a:endParaRPr 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5091" marR="5509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-8451" y="3836737"/>
          <a:ext cx="9110101" cy="231287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823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3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9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Attacker’s Accounts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Target TOKENS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Vulnerable Nodes</a:t>
                      </a:r>
                      <a:endParaRPr lang="zh-CN" sz="1800" kern="100" dirty="0">
                        <a:solidFill>
                          <a:srgbClr val="FFFF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Threatened Accounts</a:t>
                      </a:r>
                      <a:endParaRPr lang="zh-CN" sz="1800" kern="100" dirty="0">
                        <a:solidFill>
                          <a:srgbClr val="FFFF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7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Hong Kong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35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158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53,082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7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Silicon Valley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36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163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54,095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7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Frankfurt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17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21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165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54,220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66599" y="3836737"/>
          <a:ext cx="7560000" cy="229362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889446">
                  <a:extLst>
                    <a:ext uri="{9D8B030D-6E8A-4147-A177-3AD203B41FA5}">
                      <a16:colId xmlns:a16="http://schemas.microsoft.com/office/drawing/2014/main" val="1944867630"/>
                    </a:ext>
                  </a:extLst>
                </a:gridCol>
                <a:gridCol w="1890554">
                  <a:extLst>
                    <a:ext uri="{9D8B030D-6E8A-4147-A177-3AD203B41FA5}">
                      <a16:colId xmlns:a16="http://schemas.microsoft.com/office/drawing/2014/main" val="1614850920"/>
                    </a:ext>
                  </a:extLst>
                </a:gridCol>
                <a:gridCol w="1890554">
                  <a:extLst>
                    <a:ext uri="{9D8B030D-6E8A-4147-A177-3AD203B41FA5}">
                      <a16:colId xmlns:a16="http://schemas.microsoft.com/office/drawing/2014/main" val="3598395351"/>
                    </a:ext>
                  </a:extLst>
                </a:gridCol>
                <a:gridCol w="1889446">
                  <a:extLst>
                    <a:ext uri="{9D8B030D-6E8A-4147-A177-3AD203B41FA5}">
                      <a16:colId xmlns:a16="http://schemas.microsoft.com/office/drawing/2014/main" val="1049735652"/>
                    </a:ext>
                  </a:extLst>
                </a:gridCol>
              </a:tblGrid>
              <a:tr h="702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Dictionary</a:t>
                      </a:r>
                      <a:r>
                        <a:rPr lang="zh-CN" altLang="en-US" sz="1800" b="1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Vulnerable Nodes</a:t>
                      </a:r>
                      <a:endParaRPr lang="zh-CN" sz="1800" kern="100" dirty="0">
                        <a:solidFill>
                          <a:srgbClr val="FFFF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Threatened Accounts</a:t>
                      </a:r>
                      <a:endParaRPr lang="zh-CN" sz="1800" kern="100" dirty="0">
                        <a:solidFill>
                          <a:srgbClr val="FFFF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2137" marR="62137" marT="0" marB="0" anchor="ctr"/>
                </a:tc>
                <a:extLst>
                  <a:ext uri="{0D108BD9-81ED-4DB2-BD59-A6C34878D82A}">
                    <a16:rowId xmlns:a16="http://schemas.microsoft.com/office/drawing/2014/main" val="1069809433"/>
                  </a:ext>
                </a:extLst>
              </a:tr>
              <a:tr h="530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Hong Kong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731</a:t>
                      </a:r>
                      <a:endParaRPr lang="zh-CN" altLang="en-US" sz="1800" b="1" kern="1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123</a:t>
                      </a:r>
                      <a:endParaRPr lang="zh-CN" altLang="en-US" sz="1800" b="1" kern="1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53,043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extLst>
                  <a:ext uri="{0D108BD9-81ED-4DB2-BD59-A6C34878D82A}">
                    <a16:rowId xmlns:a16="http://schemas.microsoft.com/office/drawing/2014/main" val="554552911"/>
                  </a:ext>
                </a:extLst>
              </a:tr>
              <a:tr h="530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Silicon Valley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721</a:t>
                      </a:r>
                      <a:endParaRPr lang="zh-CN" altLang="en-US" sz="1800" b="1" kern="1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124</a:t>
                      </a:r>
                      <a:endParaRPr lang="zh-CN" altLang="en-US" sz="1800" b="1" kern="1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54,050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extLst>
                  <a:ext uri="{0D108BD9-81ED-4DB2-BD59-A6C34878D82A}">
                    <a16:rowId xmlns:a16="http://schemas.microsoft.com/office/drawing/2014/main" val="4188143583"/>
                  </a:ext>
                </a:extLst>
              </a:tr>
              <a:tr h="5303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Frankfurt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629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126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54,176</a:t>
                      </a:r>
                      <a:endParaRPr lang="zh-CN" altLang="en-US" sz="18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344" marR="62344" marT="0" marB="0" anchor="ctr"/>
                </a:tc>
                <a:extLst>
                  <a:ext uri="{0D108BD9-81ED-4DB2-BD59-A6C34878D82A}">
                    <a16:rowId xmlns:a16="http://schemas.microsoft.com/office/drawing/2014/main" val="200979094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820599" y="3865608"/>
          <a:ext cx="7451999" cy="229362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48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6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Node</a:t>
                      </a:r>
                      <a:endParaRPr lang="zh-CN" altLang="zh-CN" sz="180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Attacker’s Accounts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Vulnerable Nodes / Vulnerable Miner</a:t>
                      </a:r>
                      <a:endParaRPr lang="zh-CN" sz="1800" kern="100" dirty="0">
                        <a:solidFill>
                          <a:srgbClr val="FFFF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Hong Kong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54 / 8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Silicon Valley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54 / 7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</a:rPr>
                        <a:t>Frankfurt</a:t>
                      </a:r>
                      <a:endParaRPr lang="zh-CN" sz="1800" b="0" kern="100" dirty="0">
                        <a:effectLst/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87866" marR="8786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53 / 8</a:t>
                      </a:r>
                      <a:endParaRPr lang="zh-CN" sz="18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B6BD0A12-FD9C-4865-BF23-C6C2C036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76213"/>
            <a:ext cx="8229600" cy="698500"/>
          </a:xfrm>
        </p:spPr>
        <p:txBody>
          <a:bodyPr/>
          <a:lstStyle/>
          <a:p>
            <a:r>
              <a:rPr lang="en-US" altLang="zh-CN" sz="2800" dirty="0">
                <a:latin typeface="方正兰亭黑_GBK" panose="02000000000000000000" charset="-122"/>
                <a:ea typeface="方正兰亭黑_GBK" panose="02000000000000000000" charset="-122"/>
                <a:sym typeface="+mn-ea"/>
              </a:rPr>
              <a:t>Case 1: RPC Attack Analysis on Ethereum</a:t>
            </a:r>
            <a:endParaRPr lang="zh-CN" altLang="zh-CN" sz="2800" dirty="0">
              <a:latin typeface="方正兰亭黑_GBK" panose="02000000000000000000" charset="-122"/>
              <a:ea typeface="方正兰亭黑_GBK" panose="02000000000000000000" charset="-122"/>
              <a:sym typeface="+mn-ea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6D2F330-5985-4F98-B6CD-1798EB0A54B7}"/>
              </a:ext>
            </a:extLst>
          </p:cNvPr>
          <p:cNvSpPr txBox="1">
            <a:spLocks/>
          </p:cNvSpPr>
          <p:nvPr/>
        </p:nvSpPr>
        <p:spPr bwMode="auto">
          <a:xfrm>
            <a:off x="628650" y="1917000"/>
            <a:ext cx="7861300" cy="47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Three findings based on test result:</a:t>
            </a: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Stealing targets contain not only </a:t>
            </a:r>
            <a:r>
              <a:rPr lang="en-US" altLang="zh-CN" sz="1800" i="1" dirty="0" smtClean="0">
                <a:ea typeface="楷体" panose="02010609060101010101" pitchFamily="49" charset="-122"/>
                <a:sym typeface="+mn-ea"/>
              </a:rPr>
              <a:t>Ethers</a:t>
            </a:r>
            <a:r>
              <a:rPr lang="en-US" altLang="zh-CN" sz="1800" dirty="0" smtClean="0"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but also some </a:t>
            </a:r>
            <a:r>
              <a:rPr lang="en-US" altLang="zh-CN" sz="1800" i="1" dirty="0">
                <a:ea typeface="楷体" panose="02010609060101010101" pitchFamily="49" charset="-122"/>
                <a:sym typeface="+mn-ea"/>
              </a:rPr>
              <a:t>Tokens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;</a:t>
            </a: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Victim’s accounts may under the threat of brute-force attack;</a:t>
            </a: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Victim </a:t>
            </a:r>
            <a:r>
              <a:rPr lang="en-US" altLang="zh-CN" sz="1800" dirty="0" smtClean="0">
                <a:ea typeface="楷体" panose="02010609060101010101" pitchFamily="49" charset="-122"/>
                <a:sym typeface="+mn-ea"/>
              </a:rPr>
              <a:t>nodes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may lose their mining award.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endParaRPr lang="en-US" altLang="zh-CN" sz="2000" b="1" dirty="0">
              <a:ea typeface="楷体" panose="02010609060101010101" pitchFamily="49" charset="-122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2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19629FF-8BB8-46AF-96A9-EFE46B82BCC4}"/>
              </a:ext>
            </a:extLst>
          </p:cNvPr>
          <p:cNvSpPr txBox="1">
            <a:spLocks/>
          </p:cNvSpPr>
          <p:nvPr/>
        </p:nvSpPr>
        <p:spPr bwMode="auto">
          <a:xfrm>
            <a:off x="628650" y="1917000"/>
            <a:ext cx="7861300" cy="47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sz="2000" b="1" dirty="0">
                <a:sym typeface="+mn-ea"/>
              </a:rPr>
              <a:t>Our lab has e</a:t>
            </a:r>
            <a:r>
              <a:rPr lang="en-US" altLang="zh-CN" sz="2000" b="1" dirty="0"/>
              <a:t>xclusively disclosed the attacks (In Chinese):</a:t>
            </a:r>
            <a:endParaRPr lang="en-US" altLang="zh-CN" sz="2000" b="1" dirty="0">
              <a:sym typeface="+mn-ea"/>
            </a:endParaRP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i="1" dirty="0">
                <a:ea typeface="楷体" panose="02010609060101010101" pitchFamily="49" charset="-122"/>
                <a:sym typeface="+mn-ea"/>
              </a:rPr>
              <a:t>Honeypot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 has captured the malicious requests in the wild;</a:t>
            </a: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i="1" dirty="0"/>
              <a:t>Node Detector</a:t>
            </a:r>
            <a:r>
              <a:rPr lang="en-US" altLang="zh-CN" sz="1800" dirty="0"/>
              <a:t> is implemented by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imitate</a:t>
            </a:r>
            <a:r>
              <a:rPr lang="en-US" altLang="zh-CN" sz="1800" dirty="0"/>
              <a:t> NEO’s P2P protocol;</a:t>
            </a:r>
            <a:endParaRPr lang="en-US" altLang="zh-CN" sz="1800" dirty="0">
              <a:ea typeface="楷体" panose="02010609060101010101" pitchFamily="49" charset="-122"/>
              <a:sym typeface="+mn-ea"/>
            </a:endParaRPr>
          </a:p>
          <a:p>
            <a:pPr marL="722313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i="1" dirty="0">
                <a:ea typeface="楷体" panose="02010609060101010101" pitchFamily="49" charset="-122"/>
                <a:sym typeface="+mn-ea"/>
              </a:rPr>
              <a:t>Victim Sniffer </a:t>
            </a:r>
            <a:r>
              <a:rPr lang="en-US" altLang="zh-CN" sz="1800" dirty="0">
                <a:ea typeface="楷体" panose="02010609060101010101" pitchFamily="49" charset="-122"/>
                <a:sym typeface="+mn-ea"/>
              </a:rPr>
              <a:t>has found 13.6% of NEO nodes exposed their RPC interfaces.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endParaRPr lang="en-US" altLang="zh-CN" sz="2000" b="1" dirty="0">
              <a:ea typeface="楷体" panose="02010609060101010101" pitchFamily="49" charset="-122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  <a:p>
            <a:pPr marL="552450" indent="-285750">
              <a:lnSpc>
                <a:spcPct val="150000"/>
              </a:lnSpc>
              <a:spcAft>
                <a:spcPts val="0"/>
              </a:spcAft>
              <a:buFontTx/>
              <a:buChar char="-"/>
            </a:pPr>
            <a:endParaRPr lang="en-US" altLang="zh-CN" sz="1800" dirty="0"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2: RPC Attack Analysis on NEO</a:t>
            </a:r>
            <a:endParaRPr lang="zh-CN" altLang="zh-CN" sz="2800" dirty="0">
              <a:latin typeface="方正兰亭黑_GBK" panose="02000000000000000000" charset="-122"/>
              <a:ea typeface="方正兰亭黑_GBK" panose="02000000000000000000" charset="-122"/>
              <a:sym typeface="+mn-ea"/>
            </a:endParaRPr>
          </a:p>
        </p:txBody>
      </p:sp>
      <p:pic>
        <p:nvPicPr>
          <p:cNvPr id="1026" name="Picture 2" descr="http://km.oa.com/files/photos/pictures/201812/1544674272_66_w1345_h183.png">
            <a:extLst>
              <a:ext uri="{FF2B5EF4-FFF2-40B4-BE49-F238E27FC236}">
                <a16:creationId xmlns:a16="http://schemas.microsoft.com/office/drawing/2014/main" id="{2C4591E3-BD18-411A-9756-3520DE7C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552883"/>
            <a:ext cx="91440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m.oa.com/files/photos/pictures/201812/1544674288_72_w740_h92.png">
            <a:extLst>
              <a:ext uri="{FF2B5EF4-FFF2-40B4-BE49-F238E27FC236}">
                <a16:creationId xmlns:a16="http://schemas.microsoft.com/office/drawing/2014/main" id="{DDBB8D0E-E457-4ED4-BE13-DE4B0F13E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34" y="4820344"/>
            <a:ext cx="7048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2B3AA4-F0C5-4ED5-AD89-F9246009C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368" y="2619935"/>
            <a:ext cx="5541232" cy="2998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2C8AF2-4423-42C6-884B-7C9ABEEF1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119429"/>
            <a:ext cx="3352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69EC290D-F591-43F5-B62F-91CAFB5AB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P2P DISCOVER PROTOCOL: ETH</a:t>
            </a:r>
            <a:endParaRPr lang="zh-CN" altLang="en-US" dirty="0"/>
          </a:p>
        </p:txBody>
      </p:sp>
      <p:sp>
        <p:nvSpPr>
          <p:cNvPr id="38915" name="内容占位符 2">
            <a:extLst>
              <a:ext uri="{FF2B5EF4-FFF2-40B4-BE49-F238E27FC236}">
                <a16:creationId xmlns:a16="http://schemas.microsoft.com/office/drawing/2014/main" id="{2767832B-4606-47EA-8244-157EB9567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1DA3E3-D31F-4AA9-A94A-3A21CFF79B08}"/>
              </a:ext>
            </a:extLst>
          </p:cNvPr>
          <p:cNvSpPr/>
          <p:nvPr/>
        </p:nvSpPr>
        <p:spPr>
          <a:xfrm>
            <a:off x="1208881" y="6273225"/>
            <a:ext cx="5928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https://github.com/ethereum/go-ethereum/commit/834057592f68eecc45382794c0fed96e594e14d1</a:t>
            </a:r>
            <a:endParaRPr lang="en-US" altLang="zh-CN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219B07-B3FF-428C-8ACD-EDB1F13732E2}"/>
              </a:ext>
            </a:extLst>
          </p:cNvPr>
          <p:cNvSpPr/>
          <p:nvPr/>
        </p:nvSpPr>
        <p:spPr>
          <a:xfrm>
            <a:off x="226218" y="5189816"/>
            <a:ext cx="8869362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Remote DOS using malicious request in Discv5 protocol.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POC</a:t>
            </a:r>
            <a:r>
              <a:rPr lang="zh-CN" altLang="en-US" dirty="0"/>
              <a:t>：net.conn.sendTopicRegister(n, gtps, -1, gpk.rawData)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651015-6FF4-4197-B213-C6BCFA3E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231052"/>
            <a:ext cx="8661400" cy="389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2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D8B7AA2A-EFD6-476F-A47F-48024A18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SYN PROTOCOL:ETH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B259CA-EB2C-413E-94D5-F325581217F7}"/>
              </a:ext>
            </a:extLst>
          </p:cNvPr>
          <p:cNvSpPr/>
          <p:nvPr/>
        </p:nvSpPr>
        <p:spPr>
          <a:xfrm>
            <a:off x="1016000" y="6261437"/>
            <a:ext cx="7859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https://github.com/ethereum/go-ethereum/commit/a5237a27eaf81946a3edb4fafe13ed6359d119e4</a:t>
            </a:r>
            <a:endParaRPr lang="en-US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9FD25-C04A-4DE1-AD69-998C8F0D7E2A}"/>
              </a:ext>
            </a:extLst>
          </p:cNvPr>
          <p:cNvSpPr txBox="1"/>
          <p:nvPr/>
        </p:nvSpPr>
        <p:spPr>
          <a:xfrm>
            <a:off x="238998" y="4575145"/>
            <a:ext cx="8905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Remote DOS using malicious </a:t>
            </a:r>
            <a:r>
              <a:rPr lang="en-US" altLang="zh-CN" dirty="0" err="1"/>
              <a:t>GetBlockHeadersMsg</a:t>
            </a:r>
            <a:r>
              <a:rPr lang="en-US" altLang="zh-CN" dirty="0"/>
              <a:t> request in LES protocol.</a:t>
            </a:r>
          </a:p>
          <a:p>
            <a:endParaRPr lang="en-US" altLang="zh-CN" dirty="0"/>
          </a:p>
          <a:p>
            <a:r>
              <a:rPr lang="en-US" altLang="zh-CN" dirty="0"/>
              <a:t>POC: Send a </a:t>
            </a:r>
            <a:r>
              <a:rPr lang="en-US" altLang="zh-CN" dirty="0" err="1"/>
              <a:t>GetBlockHeadersMsg</a:t>
            </a:r>
            <a:r>
              <a:rPr lang="en-US" altLang="zh-CN" dirty="0"/>
              <a:t> request with </a:t>
            </a:r>
            <a:r>
              <a:rPr lang="en-US" altLang="zh-CN" dirty="0" err="1"/>
              <a:t>query.Skip</a:t>
            </a:r>
            <a:r>
              <a:rPr lang="en-US" altLang="zh-CN" dirty="0"/>
              <a:t> set to -1.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B225B-544E-45C5-82A8-9A07D824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0679"/>
            <a:ext cx="9144000" cy="30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8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679D60D1-97CA-4292-9F9E-3F53F541C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P2P CONSENSUS PROTOCOL:ONT</a:t>
            </a: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87FE2B-36A0-44B7-A693-E74143B5C6E2}"/>
              </a:ext>
            </a:extLst>
          </p:cNvPr>
          <p:cNvSpPr/>
          <p:nvPr/>
        </p:nvSpPr>
        <p:spPr>
          <a:xfrm>
            <a:off x="927100" y="6162972"/>
            <a:ext cx="7550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3"/>
              </a:rPr>
              <a:t>https://github.com/ontio/ontology/commit/1f15dc223145381aa686bd829aeb56b0c1f86e34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C62D0C-BE9F-455E-874D-1D7FF142C13C}"/>
              </a:ext>
            </a:extLst>
          </p:cNvPr>
          <p:cNvSpPr/>
          <p:nvPr/>
        </p:nvSpPr>
        <p:spPr>
          <a:xfrm>
            <a:off x="336550" y="4232276"/>
            <a:ext cx="7861300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Remote DOS using malicious request in DBFT protocol.</a:t>
            </a:r>
          </a:p>
          <a:p>
            <a:pPr>
              <a:lnSpc>
                <a:spcPct val="150000"/>
              </a:lnSpc>
            </a:pPr>
            <a:r>
              <a:rPr lang="pt-BR" altLang="zh-CN" dirty="0"/>
              <a:t>Function:func (pr *PrepareRequest) Deserialize(r io.Reader) error</a:t>
            </a:r>
          </a:p>
          <a:p>
            <a:pPr>
              <a:lnSpc>
                <a:spcPct val="150000"/>
              </a:lnSpc>
            </a:pPr>
            <a:r>
              <a:rPr lang="pt-BR" altLang="zh-CN" dirty="0"/>
              <a:t>POC</a:t>
            </a:r>
            <a:r>
              <a:rPr lang="zh-CN" altLang="en-US" dirty="0"/>
              <a:t>：</a:t>
            </a:r>
            <a:r>
              <a:rPr lang="en-US" altLang="zh-CN" dirty="0"/>
              <a:t>Send a </a:t>
            </a:r>
            <a:r>
              <a:rPr lang="en-US" altLang="zh-CN" dirty="0" err="1"/>
              <a:t>PrepareRequest</a:t>
            </a:r>
            <a:r>
              <a:rPr lang="en-US" altLang="zh-CN" dirty="0"/>
              <a:t> with </a:t>
            </a:r>
            <a:r>
              <a:rPr lang="en-US" altLang="zh-CN" dirty="0" err="1"/>
              <a:t>Transactions’s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endParaRPr lang="pt-BR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115CF-E832-43A5-81E4-D542E3436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1879029"/>
            <a:ext cx="9144000" cy="21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4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1A94E1-30C8-4661-B0C2-C82E48C6FFC5}"/>
              </a:ext>
            </a:extLst>
          </p:cNvPr>
          <p:cNvSpPr/>
          <p:nvPr/>
        </p:nvSpPr>
        <p:spPr>
          <a:xfrm>
            <a:off x="107950" y="2712194"/>
            <a:ext cx="892810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i="1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DoS</a:t>
            </a:r>
            <a:r>
              <a:rPr lang="en-US" altLang="zh-CN" sz="1600" b="1" i="1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 Attack: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1: tx1 =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create_tx_with_script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(block1.vtx[0], 0,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script_sig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=b'\x51', amount=50 * COIN)</a:t>
            </a:r>
            <a:endParaRPr lang="zh-CN" altLang="zh-CN" sz="1600" kern="100" dirty="0">
              <a:solidFill>
                <a:schemeClr val="bg1"/>
              </a:solidFill>
              <a:latin typeface="+mn-lt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2: tx2 =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create_tx_with_script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(tx1, 0,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script_sig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=b'\x51', amount=50 * COIN)</a:t>
            </a:r>
            <a:endParaRPr lang="zh-CN" altLang="zh-CN" sz="1600" kern="100" dirty="0">
              <a:solidFill>
                <a:schemeClr val="bg1"/>
              </a:solidFill>
              <a:latin typeface="+mn-lt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3: block2.vtx.extend([tx1, tx2])</a:t>
            </a:r>
            <a:endParaRPr lang="zh-CN" altLang="zh-CN" sz="1600" kern="100" dirty="0">
              <a:solidFill>
                <a:schemeClr val="bg1"/>
              </a:solidFill>
              <a:latin typeface="+mn-lt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4: block2.vtx[2].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vin.append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(block2.vtx[2].vin[0])</a:t>
            </a:r>
            <a:endParaRPr lang="zh-CN" altLang="zh-CN" sz="1600" kern="100" dirty="0">
              <a:solidFill>
                <a:schemeClr val="bg1"/>
              </a:solidFill>
              <a:latin typeface="+mn-lt"/>
              <a:ea typeface="Noto Sans CJK SC"/>
              <a:cs typeface="Lohit Devanagari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5: block2.vtx[2].rehash()</a:t>
            </a:r>
            <a:endParaRPr lang="zh-CN" altLang="zh-CN" sz="1600" kern="100" dirty="0">
              <a:solidFill>
                <a:schemeClr val="bg1"/>
              </a:solidFill>
              <a:effectLst/>
              <a:latin typeface="+mn-lt"/>
              <a:ea typeface="Noto Sans CJK SC"/>
              <a:cs typeface="Lohit Devanagari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ADA33-75ED-4A43-9F25-A92085744C42}"/>
              </a:ext>
            </a:extLst>
          </p:cNvPr>
          <p:cNvSpPr/>
          <p:nvPr/>
        </p:nvSpPr>
        <p:spPr>
          <a:xfrm>
            <a:off x="107950" y="2712194"/>
            <a:ext cx="8928100" cy="415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i="1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Double Spend Attack: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1: block1 =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create_block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(tip,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create_coinbase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(height, n0_pubk),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block_time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) # reward 50 BTC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2: tx2_raw = node0.createrawtransaction(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inputs = [{"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txid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": block1.vtx[0].hash, "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vout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": 0}, {"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txid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": block1.vtx[0].hash, "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vout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": 0}],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outputs = {n1_addr: 100}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3: tx2_sig = node0.signrawtransactionwithwallet(tx2_raw)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4: tx2_hex = tx2_sig["hex"]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5: tct2 = 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CTransaction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6: tct2.deserialize(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BytesIO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</a:t>
            </a:r>
            <a:r>
              <a:rPr lang="en-US" altLang="zh-CN" sz="1600" kern="0" dirty="0" err="1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hex_str_to_bytes</a:t>
            </a: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(tx2_hex)))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0" dirty="0">
                <a:solidFill>
                  <a:schemeClr val="bg1"/>
                </a:solidFill>
                <a:latin typeface="+mn-lt"/>
                <a:ea typeface="Noto Sans CJK SC"/>
                <a:cs typeface=".PingFang SC"/>
              </a:rPr>
              <a:t>7: block2.vtx.extend([tct2])</a:t>
            </a:r>
          </a:p>
        </p:txBody>
      </p:sp>
      <p:sp>
        <p:nvSpPr>
          <p:cNvPr id="41986" name="标题 1">
            <a:extLst>
              <a:ext uri="{FF2B5EF4-FFF2-40B4-BE49-F238E27FC236}">
                <a16:creationId xmlns:a16="http://schemas.microsoft.com/office/drawing/2014/main" id="{F75D0741-CB18-4437-A2E0-FFC70CDC2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P2P CONSENSUS PROTOCOL: BTC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2A9A39-BC2F-4268-9EED-41E50F3CF0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41425"/>
            <a:ext cx="8229600" cy="4776788"/>
          </a:xfrm>
        </p:spPr>
        <p:txBody>
          <a:bodyPr/>
          <a:lstStyle/>
          <a:p>
            <a:r>
              <a:rPr lang="en-US" altLang="zh-CN" sz="2000" dirty="0"/>
              <a:t>CVE-2018-17144 of </a:t>
            </a:r>
            <a:r>
              <a:rPr lang="en-US" altLang="zh-CN" sz="2000" dirty="0" err="1"/>
              <a:t>BitcoinCore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Fix: Reenable transaction checks on a block;</a:t>
            </a:r>
          </a:p>
          <a:p>
            <a:r>
              <a:rPr lang="en-US" altLang="zh-CN" sz="2000" dirty="0" err="1"/>
              <a:t>DoS</a:t>
            </a:r>
            <a:r>
              <a:rPr lang="en-US" altLang="zh-CN" sz="2000" dirty="0"/>
              <a:t> &amp;&amp; Double-Spend.</a:t>
            </a:r>
            <a:endParaRPr lang="zh-CN" altLang="en-US" sz="2000" dirty="0"/>
          </a:p>
        </p:txBody>
      </p:sp>
      <p:pic>
        <p:nvPicPr>
          <p:cNvPr id="10" name="图片 9" descr="cve-2018-17144_double_spend">
            <a:extLst>
              <a:ext uri="{FF2B5EF4-FFF2-40B4-BE49-F238E27FC236}">
                <a16:creationId xmlns:a16="http://schemas.microsoft.com/office/drawing/2014/main" id="{17535782-AEEA-496F-862F-923E2B141DE8}"/>
              </a:ext>
            </a:extLst>
          </p:cNvPr>
          <p:cNvPicPr/>
          <p:nvPr/>
        </p:nvPicPr>
        <p:blipFill rotWithShape="1">
          <a:blip r:embed="rId3"/>
          <a:srcRect l="30021" t="14770" r="26588" b="5880"/>
          <a:stretch/>
        </p:blipFill>
        <p:spPr>
          <a:xfrm>
            <a:off x="6655707" y="1561413"/>
            <a:ext cx="2380343" cy="96742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2938572-7B2E-4DC9-9BB5-B64C8D657781}"/>
              </a:ext>
            </a:extLst>
          </p:cNvPr>
          <p:cNvGrpSpPr/>
          <p:nvPr/>
        </p:nvGrpSpPr>
        <p:grpSpPr>
          <a:xfrm>
            <a:off x="1409700" y="2795491"/>
            <a:ext cx="6324600" cy="3222722"/>
            <a:chOff x="1409700" y="2795491"/>
            <a:chExt cx="6324600" cy="322272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89E77B-FE3C-417C-9106-967C8C2A906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09700" y="2795491"/>
              <a:ext cx="6324600" cy="322272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EA1BF2-76AF-4548-98D0-2BD2C07EBA59}"/>
                </a:ext>
              </a:extLst>
            </p:cNvPr>
            <p:cNvSpPr/>
            <p:nvPr/>
          </p:nvSpPr>
          <p:spPr bwMode="auto">
            <a:xfrm>
              <a:off x="2575560" y="5005278"/>
              <a:ext cx="1963420" cy="30966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2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1A4D0-99B6-4A7F-8CC2-9CB17B57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Smart Contract Interpreting: EOS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EC0BE-D006-487E-A638-564B11651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Integer overflow results in OOM Write;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Fix: Convert </a:t>
            </a:r>
            <a:r>
              <a:rPr lang="en-US" altLang="zh-CN" sz="2000" i="1" dirty="0"/>
              <a:t>assert() </a:t>
            </a:r>
            <a:r>
              <a:rPr lang="en-US" altLang="zh-CN" sz="2000" dirty="0"/>
              <a:t>into throwing exceptions;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Tips of EXP:</a:t>
            </a:r>
          </a:p>
          <a:p>
            <a:pPr marL="450850" indent="-268288">
              <a:lnSpc>
                <a:spcPct val="130000"/>
              </a:lnSpc>
              <a:buFontTx/>
              <a:buChar char="-"/>
            </a:pPr>
            <a:r>
              <a:rPr lang="en-US" altLang="zh-CN" sz="1800" i="1" dirty="0"/>
              <a:t>table</a:t>
            </a:r>
            <a:r>
              <a:rPr lang="en-US" altLang="zh-CN" sz="1800" dirty="0"/>
              <a:t> is a local </a:t>
            </a:r>
            <a:r>
              <a:rPr lang="en-US" altLang="zh-CN" sz="1800" dirty="0" err="1"/>
              <a:t>std</a:t>
            </a:r>
            <a:r>
              <a:rPr lang="en-US" altLang="zh-CN" sz="1800" dirty="0"/>
              <a:t>::vector container;</a:t>
            </a:r>
          </a:p>
          <a:p>
            <a:pPr marL="450850" indent="-268288">
              <a:lnSpc>
                <a:spcPct val="130000"/>
              </a:lnSpc>
              <a:buFontTx/>
              <a:buChar char="-"/>
            </a:pPr>
            <a:r>
              <a:rPr lang="en-US" altLang="zh-CN" sz="1800" dirty="0"/>
              <a:t>This OOB can be used to overwrite another module’s opcode;</a:t>
            </a:r>
          </a:p>
          <a:p>
            <a:pPr marL="450850" indent="-268288">
              <a:lnSpc>
                <a:spcPct val="130000"/>
              </a:lnSpc>
              <a:buFontTx/>
              <a:buChar char="-"/>
            </a:pPr>
            <a:r>
              <a:rPr lang="en-US" altLang="zh-CN" sz="1800" dirty="0"/>
              <a:t>Then the overwritten module can be invoked to do arbitrary memory read and write.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80E4887-50D2-4A71-87A8-AD11A95AD82D}"/>
              </a:ext>
            </a:extLst>
          </p:cNvPr>
          <p:cNvGrpSpPr/>
          <p:nvPr/>
        </p:nvGrpSpPr>
        <p:grpSpPr>
          <a:xfrm>
            <a:off x="0" y="4726244"/>
            <a:ext cx="9152803" cy="2211131"/>
            <a:chOff x="0" y="4811046"/>
            <a:chExt cx="9152803" cy="22111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6E4F0B0-2FE7-478D-A111-5EB4AFD3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11046"/>
              <a:ext cx="9152803" cy="221113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D4C9D70-DC39-4440-B83D-797697562618}"/>
                </a:ext>
              </a:extLst>
            </p:cNvPr>
            <p:cNvSpPr/>
            <p:nvPr/>
          </p:nvSpPr>
          <p:spPr bwMode="auto">
            <a:xfrm>
              <a:off x="1857376" y="5295900"/>
              <a:ext cx="552450" cy="20984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43F890-28A8-4B90-9E19-402871DE007A}"/>
                </a:ext>
              </a:extLst>
            </p:cNvPr>
            <p:cNvSpPr/>
            <p:nvPr/>
          </p:nvSpPr>
          <p:spPr bwMode="auto">
            <a:xfrm>
              <a:off x="1304927" y="5690265"/>
              <a:ext cx="723898" cy="25333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0E528E2-570F-406F-8112-6430F1FB8927}"/>
                </a:ext>
              </a:extLst>
            </p:cNvPr>
            <p:cNvSpPr/>
            <p:nvPr/>
          </p:nvSpPr>
          <p:spPr bwMode="auto">
            <a:xfrm>
              <a:off x="1497779" y="6333204"/>
              <a:ext cx="2581273" cy="27622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09A23C7-30D4-40E0-B427-76DBFCE0E226}"/>
                </a:ext>
              </a:extLst>
            </p:cNvPr>
            <p:cNvSpPr txBox="1"/>
            <p:nvPr/>
          </p:nvSpPr>
          <p:spPr>
            <a:xfrm>
              <a:off x="2359026" y="5161260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+mn-lt"/>
                </a:rPr>
                <a:t>①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48008B1-C90E-4C07-B014-25D392D51808}"/>
                </a:ext>
              </a:extLst>
            </p:cNvPr>
            <p:cNvSpPr txBox="1"/>
            <p:nvPr/>
          </p:nvSpPr>
          <p:spPr>
            <a:xfrm>
              <a:off x="1951500" y="558204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+mn-lt"/>
                </a:rPr>
                <a:t>②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317F780-0A6D-4082-9632-11A80C6EAC5D}"/>
                </a:ext>
              </a:extLst>
            </p:cNvPr>
            <p:cNvSpPr txBox="1"/>
            <p:nvPr/>
          </p:nvSpPr>
          <p:spPr>
            <a:xfrm>
              <a:off x="4079052" y="631732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+mn-lt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27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Blockchain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81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ym typeface="+mn-ea"/>
              </a:rPr>
              <a:t>Its nature: Distributed ledger on a P2P network;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ym typeface="+mn-ea"/>
              </a:rPr>
              <a:t>Account:</a:t>
            </a:r>
            <a:r>
              <a:rPr lang="en-US" altLang="zh-CN" dirty="0">
                <a:sym typeface="+mn-ea"/>
              </a:rPr>
              <a:t> A pair of public &amp; private keys;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ym typeface="+mn-ea"/>
              </a:rPr>
              <a:t>Account Address:</a:t>
            </a:r>
            <a:r>
              <a:rPr lang="en-US" altLang="zh-CN" dirty="0">
                <a:sym typeface="+mn-ea"/>
              </a:rPr>
              <a:t> Hash of public key;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ym typeface="+mn-ea"/>
              </a:rPr>
              <a:t>Transaction:</a:t>
            </a:r>
            <a:r>
              <a:rPr lang="en-US" altLang="zh-CN" dirty="0">
                <a:sym typeface="+mn-ea"/>
              </a:rPr>
              <a:t> Signed by private key &amp; broadcast on P2P network;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ym typeface="+mn-ea"/>
              </a:rPr>
              <a:t>Block:</a:t>
            </a:r>
            <a:r>
              <a:rPr lang="en-US" altLang="zh-CN" dirty="0">
                <a:sym typeface="+mn-ea"/>
              </a:rPr>
              <a:t> A page of ledger;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ym typeface="+mn-ea"/>
              </a:rPr>
              <a:t>Block Chain:</a:t>
            </a:r>
            <a:r>
              <a:rPr lang="en-US" altLang="zh-CN" dirty="0">
                <a:sym typeface="+mn-ea"/>
              </a:rPr>
              <a:t> Ledger pages linked</a:t>
            </a:r>
          </a:p>
          <a:p>
            <a:pPr marL="457200" indent="0">
              <a:lnSpc>
                <a:spcPct val="150000"/>
              </a:lnSpc>
              <a:buNone/>
            </a:pPr>
            <a:r>
              <a:rPr lang="en-US" altLang="zh-CN" dirty="0">
                <a:sym typeface="+mn-ea"/>
              </a:rPr>
              <a:t>by</a:t>
            </a:r>
            <a:r>
              <a:rPr lang="en-US" altLang="zh-CN" dirty="0"/>
              <a:t> cryptographic hash;</a:t>
            </a:r>
          </a:p>
          <a:p>
            <a:pPr marL="438150" indent="-255588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Mining: </a:t>
            </a:r>
            <a:r>
              <a:rPr lang="en-US" altLang="zh-CN" dirty="0"/>
              <a:t>Generating new ledger</a:t>
            </a:r>
          </a:p>
          <a:p>
            <a:pPr marL="438150" indent="0">
              <a:lnSpc>
                <a:spcPct val="150000"/>
              </a:lnSpc>
              <a:buNone/>
            </a:pPr>
            <a:r>
              <a:rPr lang="en-US" altLang="zh-CN" dirty="0"/>
              <a:t>page to get an award.</a:t>
            </a:r>
          </a:p>
        </p:txBody>
      </p:sp>
      <p:pic>
        <p:nvPicPr>
          <p:cNvPr id="1030" name="Picture 6" descr="âblockchainâçå¾çæç´¢ç»æ">
            <a:extLst>
              <a:ext uri="{FF2B5EF4-FFF2-40B4-BE49-F238E27FC236}">
                <a16:creationId xmlns:a16="http://schemas.microsoft.com/office/drawing/2014/main" id="{BCDD7619-2C61-4005-AAF1-1CD287C59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16102" r="24890" b="20279"/>
          <a:stretch/>
        </p:blipFill>
        <p:spPr bwMode="auto">
          <a:xfrm>
            <a:off x="5172299" y="4703064"/>
            <a:ext cx="3715670" cy="186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41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200455A0-CEC7-49B6-8ADB-64A2646AA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Contract API:EOS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9732A4-9684-4890-B0D1-18A851C13D24}"/>
              </a:ext>
            </a:extLst>
          </p:cNvPr>
          <p:cNvSpPr/>
          <p:nvPr/>
        </p:nvSpPr>
        <p:spPr>
          <a:xfrm>
            <a:off x="1276350" y="6404788"/>
            <a:ext cx="688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https://github.com/EOSIO/eos/commit/b7b34e5b794e323cdc306ca2764973e1ee0d168f</a:t>
            </a:r>
            <a:endParaRPr lang="en-US" altLang="zh-CN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4F3F7C-072B-43CC-84FA-9D817CE36869}"/>
              </a:ext>
            </a:extLst>
          </p:cNvPr>
          <p:cNvSpPr txBox="1"/>
          <p:nvPr/>
        </p:nvSpPr>
        <p:spPr>
          <a:xfrm>
            <a:off x="355600" y="5182293"/>
            <a:ext cx="2811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Integer overflow </a:t>
            </a:r>
            <a:r>
              <a:rPr lang="en-US" altLang="zh-CN" dirty="0" err="1"/>
              <a:t>sycall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A9EFB-6A23-429D-8CB8-569560E8E4B2}"/>
              </a:ext>
            </a:extLst>
          </p:cNvPr>
          <p:cNvSpPr txBox="1"/>
          <p:nvPr/>
        </p:nvSpPr>
        <p:spPr>
          <a:xfrm>
            <a:off x="355600" y="5761851"/>
            <a:ext cx="3477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Compiler optimization results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9DF4A5-A7BD-4D94-BBB4-333BB660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986"/>
            <a:ext cx="9144000" cy="35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3569A4A0-891B-42D8-8B59-EF680A0A6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9A632333-EA9E-42AC-8FBC-52109FEC2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Attack Surface Analysis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How to Find Vulnerabilities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Real Cases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Conclusion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90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A7D20-CC13-4884-9217-B25A02D7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5B7F0-47A8-40FB-B5E2-35120C54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1425"/>
            <a:ext cx="8321040" cy="4776788"/>
          </a:xfrm>
        </p:spPr>
        <p:txBody>
          <a:bodyPr/>
          <a:lstStyle/>
          <a:p>
            <a:r>
              <a:rPr lang="en-US" altLang="zh-CN" dirty="0"/>
              <a:t>The increasing market value of digital concurrencies has attracted lots of attackers’ attention on blockchain security;</a:t>
            </a:r>
          </a:p>
          <a:p>
            <a:r>
              <a:rPr lang="en-US" altLang="zh-CN" dirty="0"/>
              <a:t>As a new technique, blockchain projects have exposed different kinds of attack surfaces;</a:t>
            </a:r>
          </a:p>
          <a:p>
            <a:r>
              <a:rPr lang="en-US" altLang="zh-CN" dirty="0"/>
              <a:t>These attack surfaces have been found to have real security problems, even attack events;</a:t>
            </a:r>
          </a:p>
          <a:p>
            <a:r>
              <a:rPr lang="en-US" altLang="zh-CN" dirty="0"/>
              <a:t>While blockchain technology is being applied in more industry fields, new security problems will bring more serious threat and harm;</a:t>
            </a:r>
          </a:p>
          <a:p>
            <a:r>
              <a:rPr lang="en-US" altLang="zh-CN" dirty="0"/>
              <a:t>Therefore, making more in-depth study on the blockchain security is very important in the further.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297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9B2CF-BCA5-40C5-B0C8-F0E845336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718" y="2917482"/>
            <a:ext cx="6024563" cy="8064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b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&amp; #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C63586-086D-4B79-BB90-E5A0E0E5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198" y="4909236"/>
            <a:ext cx="7443604" cy="541338"/>
          </a:xfrm>
        </p:spPr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</a:rPr>
              <a:t>Contact us: </a:t>
            </a:r>
            <a:r>
              <a:rPr lang="en-US" altLang="zh-CN" dirty="0" err="1">
                <a:solidFill>
                  <a:srgbClr val="404040"/>
                </a:solidFill>
              </a:rPr>
              <a:t>abnernchen</a:t>
            </a:r>
            <a:r>
              <a:rPr lang="en-US" altLang="zh-CN" dirty="0">
                <a:solidFill>
                  <a:srgbClr val="404040"/>
                </a:solidFill>
              </a:rPr>
              <a:t>, kamewang@tencent.com </a:t>
            </a:r>
            <a:endParaRPr lang="zh-CN" altLang="en-US" dirty="0">
              <a:solidFill>
                <a:srgbClr val="404040"/>
              </a:solidFill>
            </a:endParaRPr>
          </a:p>
        </p:txBody>
      </p:sp>
      <p:pic>
        <p:nvPicPr>
          <p:cNvPr id="3074" name="Picture 2" descr="https://wx1.sinaimg.cn/large/006KfDqxgy1fx5gzk4x9jj30gq09ewhk.jpg">
            <a:extLst>
              <a:ext uri="{FF2B5EF4-FFF2-40B4-BE49-F238E27FC236}">
                <a16:creationId xmlns:a16="http://schemas.microsoft.com/office/drawing/2014/main" id="{9E41F891-2E0F-455A-A217-F42E57DA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41246" r="5839" b="22362"/>
          <a:stretch/>
        </p:blipFill>
        <p:spPr bwMode="auto">
          <a:xfrm>
            <a:off x="6101899" y="6111002"/>
            <a:ext cx="2964764" cy="68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Rise of Blockchain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28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ym typeface="+mn-ea"/>
              </a:rPr>
              <a:t>Crazy digital currencies</a:t>
            </a:r>
            <a:r>
              <a:rPr lang="zh-CN" altLang="en-US" b="1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the currency market has increased rapidly.</a:t>
            </a:r>
          </a:p>
          <a:p>
            <a:pPr>
              <a:lnSpc>
                <a:spcPct val="125000"/>
              </a:lnSpc>
            </a:pPr>
            <a:r>
              <a:rPr lang="en-US" altLang="zh-CN" b="1" dirty="0"/>
              <a:t>Top Technique Companies</a:t>
            </a:r>
            <a:r>
              <a:rPr lang="en-US" altLang="zh-CN" b="1" baseline="30000" dirty="0"/>
              <a:t>*</a:t>
            </a:r>
            <a:r>
              <a:rPr lang="en-US" altLang="zh-CN" b="1" dirty="0"/>
              <a:t>: </a:t>
            </a:r>
          </a:p>
          <a:p>
            <a:pPr marL="525463" indent="-342900">
              <a:lnSpc>
                <a:spcPct val="125000"/>
              </a:lnSpc>
              <a:buFontTx/>
              <a:buChar char="-"/>
            </a:pPr>
            <a:r>
              <a:rPr lang="en-US" altLang="zh-CN" dirty="0"/>
              <a:t>Finance VS Cloud Service Provider</a:t>
            </a:r>
          </a:p>
          <a:p>
            <a:pPr>
              <a:lnSpc>
                <a:spcPct val="125000"/>
              </a:lnSpc>
            </a:pPr>
            <a:r>
              <a:rPr lang="en-US" altLang="zh-CN" b="1" dirty="0"/>
              <a:t>Governments:</a:t>
            </a:r>
          </a:p>
          <a:p>
            <a:pPr marL="525463" indent="-342900">
              <a:lnSpc>
                <a:spcPct val="125000"/>
              </a:lnSpc>
              <a:buFontTx/>
              <a:buChar char="-"/>
            </a:pPr>
            <a:r>
              <a:rPr lang="en-US" altLang="zh-CN" dirty="0"/>
              <a:t>USA</a:t>
            </a:r>
          </a:p>
          <a:p>
            <a:pPr marL="525463" indent="-342900">
              <a:lnSpc>
                <a:spcPct val="125000"/>
              </a:lnSpc>
              <a:buFontTx/>
              <a:buChar char="-"/>
            </a:pPr>
            <a:r>
              <a:rPr lang="en-US" altLang="zh-CN" dirty="0"/>
              <a:t>European Union</a:t>
            </a:r>
          </a:p>
          <a:p>
            <a:pPr marL="525463" indent="-342900">
              <a:lnSpc>
                <a:spcPct val="125000"/>
              </a:lnSpc>
              <a:buFontTx/>
              <a:buChar char="-"/>
            </a:pPr>
            <a:r>
              <a:rPr lang="en-US" altLang="zh-CN" dirty="0"/>
              <a:t>Canada</a:t>
            </a:r>
          </a:p>
          <a:p>
            <a:pPr marL="525463" indent="-342900">
              <a:lnSpc>
                <a:spcPct val="125000"/>
              </a:lnSpc>
              <a:buFontTx/>
              <a:buChar char="-"/>
            </a:pPr>
            <a:r>
              <a:rPr lang="en-US" altLang="zh-CN" dirty="0"/>
              <a:t>……</a:t>
            </a:r>
          </a:p>
          <a:p>
            <a:pPr>
              <a:lnSpc>
                <a:spcPct val="125000"/>
              </a:lnSpc>
            </a:pPr>
            <a:endParaRPr lang="en-US" altLang="zh-CN" b="1" dirty="0"/>
          </a:p>
          <a:p>
            <a:pPr>
              <a:lnSpc>
                <a:spcPct val="125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FCDF1-F8AC-4E0D-B638-F0359AF5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848247"/>
            <a:ext cx="6502400" cy="3389472"/>
          </a:xfrm>
          <a:prstGeom prst="rect">
            <a:avLst/>
          </a:prstGeom>
        </p:spPr>
      </p:pic>
      <p:pic>
        <p:nvPicPr>
          <p:cNvPr id="2050" name="Picture 2" descr="Google-Amazon-Bank-of-America-Mastercard-IBM-and-Microsoft-Blockchain-Patents-are-Piling-Up">
            <a:extLst>
              <a:ext uri="{FF2B5EF4-FFF2-40B4-BE49-F238E27FC236}">
                <a16:creationId xmlns:a16="http://schemas.microsoft.com/office/drawing/2014/main" id="{FB072318-41EA-4614-BAA5-A1BB59BD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593" y="3938546"/>
            <a:ext cx="4056013" cy="26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8EF9C8-FBA9-4B8A-AE0D-3A632DCD33CE}"/>
              </a:ext>
            </a:extLst>
          </p:cNvPr>
          <p:cNvSpPr txBox="1"/>
          <p:nvPr/>
        </p:nvSpPr>
        <p:spPr>
          <a:xfrm>
            <a:off x="1543843" y="6568440"/>
            <a:ext cx="7600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https://bitcoinexchangeguide.com/google-amazon-bank-of-america-mastercard-ibm-and-microsoft-blockchain-patents-are-piling-up/</a:t>
            </a:r>
            <a:endParaRPr lang="zh-CN" altLang="en-US" sz="1000" dirty="0"/>
          </a:p>
        </p:txBody>
      </p:sp>
      <p:pic>
        <p:nvPicPr>
          <p:cNvPr id="1026" name="Picture 2" descr="Square Receives NY BitLicense, Cash App Now Offers BTC Trading for New York Users">
            <a:extLst>
              <a:ext uri="{FF2B5EF4-FFF2-40B4-BE49-F238E27FC236}">
                <a16:creationId xmlns:a16="http://schemas.microsoft.com/office/drawing/2014/main" id="{68730C82-8A59-4A27-8018-7B0A248C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99" y="8281441"/>
            <a:ext cx="2408754" cy="16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ealtalkcrypto.com/wp-content/uploads/2018/05/the-ledger-is-new-yorks-bitlicense-an-absolute-failure.jpg">
            <a:extLst>
              <a:ext uri="{FF2B5EF4-FFF2-40B4-BE49-F238E27FC236}">
                <a16:creationId xmlns:a16="http://schemas.microsoft.com/office/drawing/2014/main" id="{878C54EB-0A22-4C50-AB18-65DE5084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74" y="4051200"/>
            <a:ext cx="3750176" cy="23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xpanse.tech/wp-content/uploads/2018/12/seven-eu-states-sign-declaration-to-promote-blockchain-use.jpg">
            <a:extLst>
              <a:ext uri="{FF2B5EF4-FFF2-40B4-BE49-F238E27FC236}">
                <a16:creationId xmlns:a16="http://schemas.microsoft.com/office/drawing/2014/main" id="{8EFAC276-9E14-4276-B634-45D78F25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5" y="10744267"/>
            <a:ext cx="4028119" cy="268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âCAD-Coinâçå¾çæç´¢ç»æ">
            <a:extLst>
              <a:ext uri="{FF2B5EF4-FFF2-40B4-BE49-F238E27FC236}">
                <a16:creationId xmlns:a16="http://schemas.microsoft.com/office/drawing/2014/main" id="{EA60194D-C9A7-4E37-B232-AC7F6456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17" y="8847151"/>
            <a:ext cx="3844607" cy="38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1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on Blockchain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72688D0-9B1B-439A-9875-4BEBF9CE00C0}"/>
              </a:ext>
            </a:extLst>
          </p:cNvPr>
          <p:cNvSpPr txBox="1">
            <a:spLocks/>
          </p:cNvSpPr>
          <p:nvPr/>
        </p:nvSpPr>
        <p:spPr bwMode="auto">
          <a:xfrm>
            <a:off x="628650" y="1825625"/>
            <a:ext cx="7886700" cy="47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dirty="0">
                <a:sym typeface="+mn-ea"/>
              </a:rPr>
              <a:t>Attacks on digital currency owner:</a:t>
            </a:r>
          </a:p>
          <a:p>
            <a:pPr marL="176213" indent="0">
              <a:lnSpc>
                <a:spcPct val="125000"/>
              </a:lnSpc>
              <a:buNone/>
            </a:pPr>
            <a:r>
              <a:rPr lang="en-US" altLang="zh-CN" sz="2000" dirty="0">
                <a:sym typeface="+mn-ea"/>
              </a:rPr>
              <a:t>Sep 2017, use the SS7 exploit to snag control of a bitcoin wallet on </a:t>
            </a:r>
            <a:r>
              <a:rPr lang="en-US" altLang="zh-CN" sz="2000" dirty="0" err="1">
                <a:sym typeface="+mn-ea"/>
              </a:rPr>
              <a:t>Coinbase</a:t>
            </a:r>
            <a:r>
              <a:rPr lang="en-US" altLang="zh-CN" sz="2000" dirty="0">
                <a:sym typeface="+mn-ea"/>
              </a:rPr>
              <a:t>, steal Bitcoins worth $27,000;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ym typeface="+mn-ea"/>
              </a:rPr>
              <a:t>Attacks on trading platform:</a:t>
            </a:r>
          </a:p>
          <a:p>
            <a:pPr marL="176213" indent="0">
              <a:lnSpc>
                <a:spcPct val="125000"/>
              </a:lnSpc>
              <a:buNone/>
            </a:pPr>
            <a:r>
              <a:rPr lang="en-US" altLang="zh-CN" sz="2000" dirty="0">
                <a:sym typeface="+mn-ea"/>
              </a:rPr>
              <a:t>Jan </a:t>
            </a:r>
            <a:r>
              <a:rPr lang="en-US" altLang="zh-CN" sz="2000" dirty="0"/>
              <a:t>2018, </a:t>
            </a:r>
            <a:r>
              <a:rPr lang="en-US" altLang="zh-CN" sz="2000" dirty="0" err="1"/>
              <a:t>Coincheck</a:t>
            </a:r>
            <a:r>
              <a:rPr lang="en-US" altLang="zh-CN" sz="2000" dirty="0"/>
              <a:t> which is the largest digital currency trading platform in Japan, was hacked for a record $530 million;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ym typeface="+mn-ea"/>
              </a:rPr>
              <a:t>Attacks on blockchain network:</a:t>
            </a:r>
          </a:p>
          <a:p>
            <a:pPr marL="176213" indent="0">
              <a:lnSpc>
                <a:spcPct val="125000"/>
              </a:lnSpc>
              <a:buNone/>
            </a:pPr>
            <a:r>
              <a:rPr lang="en-US" altLang="zh-CN" sz="2000" dirty="0">
                <a:sym typeface="+mn-ea"/>
              </a:rPr>
              <a:t>Since Feb 2016, Ethereum nodes are suffering from RPC attackers. The most famous attacker has stolen </a:t>
            </a:r>
            <a:r>
              <a:rPr lang="en-US" altLang="zh-CN" sz="2000" dirty="0" err="1">
                <a:sym typeface="+mn-ea"/>
              </a:rPr>
              <a:t>mothan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/>
              <a:t>44,00 Ethers, which worth more than $5,700,000.</a:t>
            </a:r>
            <a:endParaRPr lang="en-US" altLang="zh-CN" sz="2000" dirty="0">
              <a:sym typeface="+mn-ea"/>
            </a:endParaRPr>
          </a:p>
          <a:p>
            <a:pPr marL="176213" indent="0">
              <a:lnSpc>
                <a:spcPct val="125000"/>
              </a:lnSpc>
              <a:buNone/>
            </a:pPr>
            <a:endParaRPr lang="en-US" altLang="zh-CN" sz="2000" dirty="0">
              <a:sym typeface="+mn-ea"/>
            </a:endParaRPr>
          </a:p>
          <a:p>
            <a:pPr>
              <a:lnSpc>
                <a:spcPct val="125000"/>
              </a:lnSpc>
            </a:pPr>
            <a:endParaRPr lang="en-US" altLang="zh-CN" dirty="0">
              <a:sym typeface="+mn-ea"/>
            </a:endParaRPr>
          </a:p>
          <a:p>
            <a:pPr>
              <a:lnSpc>
                <a:spcPct val="125000"/>
              </a:lnSpc>
            </a:pPr>
            <a:endParaRPr lang="en-US" altLang="zh-CN" b="1" dirty="0"/>
          </a:p>
          <a:p>
            <a:pPr>
              <a:lnSpc>
                <a:spcPct val="125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D55C8F-9045-4F9D-BFB9-D077CBB7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52" y="3248290"/>
            <a:ext cx="5531896" cy="31142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17A78-D57E-442B-9C81-F0DAD9173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12"/>
          <a:stretch/>
        </p:blipFill>
        <p:spPr>
          <a:xfrm>
            <a:off x="0" y="0"/>
            <a:ext cx="9144000" cy="4537996"/>
          </a:xfrm>
          <a:prstGeom prst="rect">
            <a:avLst/>
          </a:prstGeom>
        </p:spPr>
      </p:pic>
      <p:pic>
        <p:nvPicPr>
          <p:cNvPr id="2050" name="Picture 2" descr="Coincheck CEO &amp; COO">
            <a:extLst>
              <a:ext uri="{FF2B5EF4-FFF2-40B4-BE49-F238E27FC236}">
                <a16:creationId xmlns:a16="http://schemas.microsoft.com/office/drawing/2014/main" id="{F371B2F1-849E-49C3-B449-4BB02B90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4640945"/>
            <a:ext cx="3136900" cy="203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2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17000"/>
            <a:ext cx="8047349" cy="468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dirty="0">
                <a:sym typeface="+mn-ea"/>
              </a:rPr>
              <a:t>A fast-growing new technology with a wide range of applications;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80604020202020204" charset="0"/>
              <a:buChar char="•"/>
            </a:pPr>
            <a:r>
              <a:rPr lang="en-US" altLang="zh-CN" dirty="0">
                <a:sym typeface="+mn-ea"/>
              </a:rPr>
              <a:t>The ecosystem is facing attacks from various aspects.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074" name="Picture 2" descr="Bitcoin hack - blockchain wallet hacking">
            <a:extLst>
              <a:ext uri="{FF2B5EF4-FFF2-40B4-BE49-F238E27FC236}">
                <a16:creationId xmlns:a16="http://schemas.microsoft.com/office/drawing/2014/main" id="{E5C25B74-4120-4A3A-BEEC-D6EE642B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943" y="4020458"/>
            <a:ext cx="3164457" cy="2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2CF960-45CF-4238-9455-6F1B28F752D0}"/>
              </a:ext>
            </a:extLst>
          </p:cNvPr>
          <p:cNvSpPr/>
          <p:nvPr/>
        </p:nvSpPr>
        <p:spPr>
          <a:xfrm>
            <a:off x="1250821" y="4358600"/>
            <a:ext cx="3638550" cy="970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ts val="0"/>
              </a:spcAft>
            </a:pP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It’s important to study the security of blockchain.</a:t>
            </a:r>
          </a:p>
        </p:txBody>
      </p:sp>
    </p:spTree>
    <p:extLst>
      <p:ext uri="{BB962C8B-B14F-4D97-AF65-F5344CB8AC3E}">
        <p14:creationId xmlns:p14="http://schemas.microsoft.com/office/powerpoint/2010/main" val="22418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演示设计">
  <a:themeElements>
    <a:clrScheme name="演示设计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演示设计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10762</TotalTime>
  <Pages>0</Pages>
  <Words>8497</Words>
  <Characters>0</Characters>
  <Application>Microsoft Office PowerPoint</Application>
  <DocSecurity>0</DocSecurity>
  <PresentationFormat>全屏显示(4:3)</PresentationFormat>
  <Lines>0</Lines>
  <Paragraphs>1160</Paragraphs>
  <Slides>63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.PingFang SC</vt:lpstr>
      <vt:lpstr>Lohit Devanagari</vt:lpstr>
      <vt:lpstr>Microsoft YaHei UI</vt:lpstr>
      <vt:lpstr>Noto Sans CJK SC</vt:lpstr>
      <vt:lpstr>等线</vt:lpstr>
      <vt:lpstr>方正兰亭黑_GBK</vt:lpstr>
      <vt:lpstr>黑体</vt:lpstr>
      <vt:lpstr>楷体</vt:lpstr>
      <vt:lpstr>宋体</vt:lpstr>
      <vt:lpstr>Arial</vt:lpstr>
      <vt:lpstr>Calibri</vt:lpstr>
      <vt:lpstr>Times New Roman</vt:lpstr>
      <vt:lpstr>Wingdings</vt:lpstr>
      <vt:lpstr>演示设计</vt:lpstr>
      <vt:lpstr>Security Analysis on the Attack Surfaces of Blockchain Client</vt:lpstr>
      <vt:lpstr>About Us</vt:lpstr>
      <vt:lpstr>About Zhanlu Lab</vt:lpstr>
      <vt:lpstr>Agenda</vt:lpstr>
      <vt:lpstr>Agenda</vt:lpstr>
      <vt:lpstr>What is Blockchain</vt:lpstr>
      <vt:lpstr>The Rise of Blockchain</vt:lpstr>
      <vt:lpstr>Attacks on Blockchain</vt:lpstr>
      <vt:lpstr>Background Summary</vt:lpstr>
      <vt:lpstr>Agenda</vt:lpstr>
      <vt:lpstr>Attack Surfaces</vt:lpstr>
      <vt:lpstr>RPC Interface</vt:lpstr>
      <vt:lpstr>Default Configure of ETH RPC Interface</vt:lpstr>
      <vt:lpstr>RPC Modules of ETH</vt:lpstr>
      <vt:lpstr>RPC Attack Demonstration</vt:lpstr>
      <vt:lpstr>P2P DISCOVER PROTOCOL</vt:lpstr>
      <vt:lpstr>P2P DISCOVER PROTOCOL</vt:lpstr>
      <vt:lpstr>P2P SYN Protocol</vt:lpstr>
      <vt:lpstr>P2P SYN PROTOCOL</vt:lpstr>
      <vt:lpstr>P2P CONSENSUS PROTOCOL</vt:lpstr>
      <vt:lpstr>P2P CONSENSUS PROTOCOL</vt:lpstr>
      <vt:lpstr>P2P CONSENSUS PROTOCOL</vt:lpstr>
      <vt:lpstr>Smart contract interpreting</vt:lpstr>
      <vt:lpstr>Smart contract interpreting</vt:lpstr>
      <vt:lpstr>Smart Contract Syscall</vt:lpstr>
      <vt:lpstr>Smart contract syscall</vt:lpstr>
      <vt:lpstr>Agenda</vt:lpstr>
      <vt:lpstr>RPC Attack Case Study: ETH</vt:lpstr>
      <vt:lpstr>RPC Attack Case Study</vt:lpstr>
      <vt:lpstr>RPC Security Model</vt:lpstr>
      <vt:lpstr>How to Find Bugs in Code</vt:lpstr>
      <vt:lpstr>How to Find Bugs in Code</vt:lpstr>
      <vt:lpstr>Some Tricks</vt:lpstr>
      <vt:lpstr>Some Tricks</vt:lpstr>
      <vt:lpstr>Some Tricks</vt:lpstr>
      <vt:lpstr>Example for go language</vt:lpstr>
      <vt:lpstr>Example for go language</vt:lpstr>
      <vt:lpstr>Example for go language</vt:lpstr>
      <vt:lpstr>Example for go language</vt:lpstr>
      <vt:lpstr>Deep analysis into code</vt:lpstr>
      <vt:lpstr>Fast locate attack surface code</vt:lpstr>
      <vt:lpstr>Smart Contract VM Vulnerability Mining</vt:lpstr>
      <vt:lpstr>Fuzzing on Smart Contract VM</vt:lpstr>
      <vt:lpstr>Agenda</vt:lpstr>
      <vt:lpstr>Real Case Overview</vt:lpstr>
      <vt:lpstr>Real Case Overview</vt:lpstr>
      <vt:lpstr>RPC Security Problems</vt:lpstr>
      <vt:lpstr>Analysis System on RPC Attacks</vt:lpstr>
      <vt:lpstr>Network-Wide Node Detector</vt:lpstr>
      <vt:lpstr>Honeypot</vt:lpstr>
      <vt:lpstr>Victim Sniffer</vt:lpstr>
      <vt:lpstr>Case 1: RPC Attack Analysis on Ethereum</vt:lpstr>
      <vt:lpstr>Case 1: RPC Attack Analysis on Ethereum</vt:lpstr>
      <vt:lpstr>Case 2: RPC Attack Analysis on NEO</vt:lpstr>
      <vt:lpstr>P2P DISCOVER PROTOCOL: ETH</vt:lpstr>
      <vt:lpstr>P2P SYN PROTOCOL:ETH</vt:lpstr>
      <vt:lpstr>P2P CONSENSUS PROTOCOL:ONT</vt:lpstr>
      <vt:lpstr>P2P CONSENSUS PROTOCOL: BTC</vt:lpstr>
      <vt:lpstr>Smart Contract Interpreting: EOS</vt:lpstr>
      <vt:lpstr>Smart Contract API:EOS</vt:lpstr>
      <vt:lpstr>Agenda</vt:lpstr>
      <vt:lpstr>Conclusion</vt:lpstr>
      <vt:lpstr>Thank You! ? &amp; #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cc</dc:creator>
  <cp:keywords/>
  <dc:description/>
  <cp:lastModifiedBy>王 凯</cp:lastModifiedBy>
  <cp:revision>1989</cp:revision>
  <cp:lastPrinted>1899-12-30T00:00:00Z</cp:lastPrinted>
  <dcterms:created xsi:type="dcterms:W3CDTF">2007-11-27T23:54:21Z</dcterms:created>
  <dcterms:modified xsi:type="dcterms:W3CDTF">2019-03-20T19:43:35Z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2052-6.6.0.2446</vt:lpwstr>
  </property>
</Properties>
</file>